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6"/>
  </p:notesMasterIdLst>
  <p:handoutMasterIdLst>
    <p:handoutMasterId r:id="rId57"/>
  </p:handoutMasterIdLst>
  <p:sldIdLst>
    <p:sldId id="333" r:id="rId6"/>
    <p:sldId id="334" r:id="rId7"/>
    <p:sldId id="335" r:id="rId8"/>
    <p:sldId id="336" r:id="rId9"/>
    <p:sldId id="337" r:id="rId10"/>
    <p:sldId id="338" r:id="rId11"/>
    <p:sldId id="339" r:id="rId12"/>
    <p:sldId id="340" r:id="rId13"/>
    <p:sldId id="341" r:id="rId14"/>
    <p:sldId id="343" r:id="rId15"/>
    <p:sldId id="342" r:id="rId16"/>
    <p:sldId id="347" r:id="rId17"/>
    <p:sldId id="344" r:id="rId18"/>
    <p:sldId id="345" r:id="rId19"/>
    <p:sldId id="346" r:id="rId20"/>
    <p:sldId id="348" r:id="rId21"/>
    <p:sldId id="349" r:id="rId22"/>
    <p:sldId id="350" r:id="rId23"/>
    <p:sldId id="351" r:id="rId24"/>
    <p:sldId id="352" r:id="rId25"/>
    <p:sldId id="353" r:id="rId26"/>
    <p:sldId id="354" r:id="rId27"/>
    <p:sldId id="355" r:id="rId28"/>
    <p:sldId id="356" r:id="rId29"/>
    <p:sldId id="357" r:id="rId30"/>
    <p:sldId id="358" r:id="rId31"/>
    <p:sldId id="359" r:id="rId32"/>
    <p:sldId id="360" r:id="rId33"/>
    <p:sldId id="361" r:id="rId34"/>
    <p:sldId id="362" r:id="rId35"/>
    <p:sldId id="363" r:id="rId36"/>
    <p:sldId id="364" r:id="rId37"/>
    <p:sldId id="365" r:id="rId38"/>
    <p:sldId id="366" r:id="rId39"/>
    <p:sldId id="367" r:id="rId40"/>
    <p:sldId id="368" r:id="rId41"/>
    <p:sldId id="369" r:id="rId42"/>
    <p:sldId id="370" r:id="rId43"/>
    <p:sldId id="371" r:id="rId44"/>
    <p:sldId id="372" r:id="rId45"/>
    <p:sldId id="373" r:id="rId46"/>
    <p:sldId id="322" r:id="rId47"/>
    <p:sldId id="323" r:id="rId48"/>
    <p:sldId id="324" r:id="rId49"/>
    <p:sldId id="374" r:id="rId50"/>
    <p:sldId id="376" r:id="rId51"/>
    <p:sldId id="377" r:id="rId52"/>
    <p:sldId id="378" r:id="rId53"/>
    <p:sldId id="379" r:id="rId54"/>
    <p:sldId id="375"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EE91FF"/>
    <a:srgbClr val="FF726F"/>
    <a:srgbClr val="8FFF6A"/>
    <a:srgbClr val="D1FF80"/>
    <a:srgbClr val="CDEF7B"/>
    <a:srgbClr val="6FF3A2"/>
    <a:srgbClr val="AAF2B8"/>
    <a:srgbClr val="F599F5"/>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02"/>
    <p:restoredTop sz="85108"/>
  </p:normalViewPr>
  <p:slideViewPr>
    <p:cSldViewPr snapToGrid="0" snapToObjects="1">
      <p:cViewPr>
        <p:scale>
          <a:sx n="60" d="100"/>
          <a:sy n="60" d="100"/>
        </p:scale>
        <p:origin x="2520" y="9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11/24/22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3085087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C7840FAF-C2ED-DC49-BF46-F260588F4104}" type="datetime1">
              <a:rPr lang="en-US" smtClean="0"/>
              <a:t>11/24/22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20F0630F-686F-BE46-BE7B-E087CC36C40D}" type="datetime1">
              <a:rPr lang="en-US" smtClean="0"/>
              <a:t>11/24/22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81CB77-E1B3-C141-BF26-2966AB3FF556}" type="datetime1">
              <a:rPr lang="en-US" smtClean="0"/>
              <a:t>11/24/22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015123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60AF19-3C42-5B48-98E7-614562CAF812}" type="datetime1">
              <a:rPr lang="en-US" smtClean="0"/>
              <a:t>11/24/22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312094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E1C5FD-C0E0-A34E-8FD6-4DD79F5E22B7}" type="datetime1">
              <a:rPr lang="en-US" smtClean="0"/>
              <a:t>11/24/22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7646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A09A1E-2DB8-0D44-AB5A-17C54CC332FF}" type="datetime1">
              <a:rPr lang="en-US" smtClean="0"/>
              <a:t>11/24/22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70583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FFA597-06C4-2F41-8CB5-935F71F173FF}" type="datetime1">
              <a:rPr lang="en-US" smtClean="0"/>
              <a:t>11/24/22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10103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1F46AE-097F-B14C-B69A-954009E3D104}" type="datetime1">
              <a:rPr lang="en-US" smtClean="0"/>
              <a:t>11/24/22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3901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CD1FA239-8210-6D45-8F88-CCCB4A6E4F56}" type="datetime1">
              <a:rPr lang="en-US" smtClean="0"/>
              <a:t>11/24/22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6A786C-A976-7440-A2B6-FD970E538186}" type="datetime1">
              <a:rPr lang="en-US" smtClean="0"/>
              <a:t>11/24/22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93234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B6DF88-2D3A-9446-A0E0-4D342B9E592A}" type="datetime1">
              <a:rPr lang="en-US" smtClean="0"/>
              <a:t>11/24/22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7747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F25094-8E13-6C47-878F-E88D8B5946A4}" type="datetime1">
              <a:rPr lang="en-US" smtClean="0"/>
              <a:t>11/24/22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939094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FDEA4-ECA1-E84F-AA04-5E3B1E5AD7A9}" type="datetime1">
              <a:rPr lang="en-US" smtClean="0"/>
              <a:t>11/24/22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184023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F20142-BC14-1B47-9468-538923EDB3DB}" type="datetime1">
              <a:rPr lang="en-US" smtClean="0"/>
              <a:t>11/24/22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366935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403957930"/>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350797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43113070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C4F73CAF-172B-3D43-AEFC-D4F8EB664575}" type="datetime1">
              <a:rPr lang="en-US" smtClean="0"/>
              <a:t>11/24/22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AA41CA68-2B4B-2D41-9416-B6ACE9C5C8CF}" type="datetime1">
              <a:rPr lang="en-US" smtClean="0"/>
              <a:t>11/24/22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15BD8803-E6F4-0D4A-99A3-CE294FB74B7C}" type="datetime1">
              <a:rPr lang="en-US" smtClean="0"/>
              <a:t>11/24/22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C06E41D8-0DF0-F34B-92A7-EB06DB6B5226}" type="datetime1">
              <a:rPr lang="en-US" smtClean="0"/>
              <a:t>11/24/22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9F6F2B5A-E1FF-4447-B581-B372B1CE4CB6}" type="datetime1">
              <a:rPr lang="en-US" smtClean="0"/>
              <a:t>11/24/22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18D61F8C-025E-FE49-A71A-5B39F1ADC42B}" type="datetime1">
              <a:rPr lang="en-US" smtClean="0"/>
              <a:t>11/24/22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D595D842-061A-724C-AF39-8ED58ED83BA1}" type="datetime1">
              <a:rPr lang="en-US" smtClean="0"/>
              <a:t>11/24/22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00DDB3-DD0C-4B4D-86CA-8E32F96107BC}" type="datetime1">
              <a:rPr lang="en-US" smtClean="0"/>
              <a:t>11/24/22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8583011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6.xml"/><Relationship Id="rId6" Type="http://schemas.openxmlformats.org/officeDocument/2006/relationships/hyperlink" Target="https://github.com/senadnmzky/IBM-Capstone-Project"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enadnmzky/IBM-Capstone-Project" TargetMode="External"/><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senadnmzky/IBM-Capstone-Project" TargetMode="Externa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enadnmzky/IBM-Capstone-Project" TargetMode="External"/><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6.xml"/><Relationship Id="rId4" Type="http://schemas.openxmlformats.org/officeDocument/2006/relationships/hyperlink" Target="https://github.com/senadnmzky/IBM-Capstone-Projec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26.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26.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26.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9.png"/><Relationship Id="rId1" Type="http://schemas.openxmlformats.org/officeDocument/2006/relationships/slideLayout" Target="../slideLayouts/slideLayout26.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9.png"/><Relationship Id="rId1" Type="http://schemas.openxmlformats.org/officeDocument/2006/relationships/slideLayout" Target="../slideLayouts/slideLayout26.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9.png"/><Relationship Id="rId1" Type="http://schemas.openxmlformats.org/officeDocument/2006/relationships/slideLayout" Target="../slideLayouts/slideLayout26.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9.png"/><Relationship Id="rId1" Type="http://schemas.openxmlformats.org/officeDocument/2006/relationships/slideLayout" Target="../slideLayouts/slideLayout26.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6.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9.png"/><Relationship Id="rId1" Type="http://schemas.openxmlformats.org/officeDocument/2006/relationships/slideLayout" Target="../slideLayouts/slideLayout26.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9.png"/><Relationship Id="rId1" Type="http://schemas.openxmlformats.org/officeDocument/2006/relationships/slideLayout" Target="../slideLayouts/slideLayout26.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senadnmzky/IBM-Capstone-Project" TargetMode="External"/><Relationship Id="rId2" Type="http://schemas.openxmlformats.org/officeDocument/2006/relationships/image" Target="../media/image46.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6.xml"/><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6.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26.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hyperlink" Target="https://github.com/senadnmzky/IBM-Capstone-Project" TargetMode="Externa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6.xml"/><Relationship Id="rId4" Type="http://schemas.openxmlformats.org/officeDocument/2006/relationships/hyperlink" Target="https://github.com/senadnmzky/IBM-Capstone-Projec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6B9E4AAC-924B-A003-0B7A-984954BE1452}"/>
              </a:ext>
            </a:extLst>
          </p:cNvPr>
          <p:cNvSpPr>
            <a:spLocks noGrp="1"/>
          </p:cNvSpPr>
          <p:nvPr>
            <p:ph type="ctrTitle"/>
          </p:nvPr>
        </p:nvSpPr>
        <p:spPr>
          <a:xfrm>
            <a:off x="838200" y="2565253"/>
            <a:ext cx="5969983" cy="2799056"/>
          </a:xfrm>
        </p:spPr>
        <p:txBody>
          <a:bodyPr vert="horz" lIns="91440" tIns="45720" rIns="91440" bIns="45720" rtlCol="0" anchor="ctr">
            <a:normAutofit/>
          </a:bodyPr>
          <a:lstStyle/>
          <a:p>
            <a:pPr algn="l"/>
            <a:r>
              <a:rPr lang="en-US" sz="4400" kern="1200" dirty="0">
                <a:solidFill>
                  <a:schemeClr val="tx1"/>
                </a:solidFill>
                <a:latin typeface="+mn-lt"/>
                <a:ea typeface="+mj-ea"/>
                <a:cs typeface="+mj-cs"/>
              </a:rPr>
              <a:t>IBM Data Science Capstone SpaceX Project</a:t>
            </a:r>
          </a:p>
        </p:txBody>
      </p:sp>
      <p:sp>
        <p:nvSpPr>
          <p:cNvPr id="1033" name="Freeform: Shape 1032">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ounded Rectangle 2">
            <a:extLst>
              <a:ext uri="{FF2B5EF4-FFF2-40B4-BE49-F238E27FC236}">
                <a16:creationId xmlns:a16="http://schemas.microsoft.com/office/drawing/2014/main" id="{2A492032-D87F-15C7-E777-25160F275510}"/>
              </a:ext>
            </a:extLst>
          </p:cNvPr>
          <p:cNvSpPr/>
          <p:nvPr/>
        </p:nvSpPr>
        <p:spPr>
          <a:xfrm>
            <a:off x="838201" y="4997535"/>
            <a:ext cx="2649278" cy="7944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lnSpcReduction="10000"/>
          </a:bodyPr>
          <a:lstStyle/>
          <a:p>
            <a:pPr>
              <a:lnSpc>
                <a:spcPct val="90000"/>
              </a:lnSpc>
              <a:spcAft>
                <a:spcPts val="600"/>
              </a:spcAft>
            </a:pPr>
            <a:r>
              <a:rPr lang="en-US" dirty="0">
                <a:solidFill>
                  <a:schemeClr val="tx1"/>
                </a:solidFill>
              </a:rPr>
              <a:t>    </a:t>
            </a:r>
            <a:r>
              <a:rPr lang="en-US" sz="2200" dirty="0">
                <a:solidFill>
                  <a:schemeClr val="tx1"/>
                </a:solidFill>
              </a:rPr>
              <a:t>Sena KAYA</a:t>
            </a:r>
          </a:p>
          <a:p>
            <a:pPr>
              <a:lnSpc>
                <a:spcPct val="90000"/>
              </a:lnSpc>
              <a:spcAft>
                <a:spcPts val="600"/>
              </a:spcAft>
            </a:pPr>
            <a:r>
              <a:rPr lang="en-US" sz="2200" dirty="0">
                <a:solidFill>
                  <a:schemeClr val="tx1"/>
                </a:solidFill>
              </a:rPr>
              <a:t>    Nov 24, 2022</a:t>
            </a:r>
          </a:p>
        </p:txBody>
      </p:sp>
      <p:sp>
        <p:nvSpPr>
          <p:cNvPr id="1035" name="Oval 1034">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rocket cartoon">
            <a:extLst>
              <a:ext uri="{FF2B5EF4-FFF2-40B4-BE49-F238E27FC236}">
                <a16:creationId xmlns:a16="http://schemas.microsoft.com/office/drawing/2014/main" id="{9DE4652D-299B-0B6A-DBAE-859F811BFA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noFill/>
          <a:extLst>
            <a:ext uri="{909E8E84-426E-40DD-AFC4-6F175D3DCCD1}">
              <a14:hiddenFill xmlns:a14="http://schemas.microsoft.com/office/drawing/2010/main">
                <a:solidFill>
                  <a:srgbClr val="FFFFFF"/>
                </a:solidFill>
              </a14:hiddenFill>
            </a:ext>
          </a:extLst>
        </p:spPr>
      </p:pic>
      <p:sp>
        <p:nvSpPr>
          <p:cNvPr id="1037" name="Freeform: Shape 1036">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039" name="Straight Connector 1038">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041" name="Freeform: Shape 1040">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5" name="Freeform: Shape 1044">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9239798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D40E3FA-ADAF-46E7-CBD0-78C88FE066ED}"/>
              </a:ext>
            </a:extLst>
          </p:cNvPr>
          <p:cNvSpPr/>
          <p:nvPr/>
        </p:nvSpPr>
        <p:spPr>
          <a:xfrm>
            <a:off x="573308" y="5019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highlight>
                  <a:srgbClr val="F2F2F2"/>
                </a:highlight>
                <a:latin typeface="Abadi"/>
              </a:rPr>
              <a:t>Data Collection - Scraping</a:t>
            </a:r>
          </a:p>
        </p:txBody>
      </p:sp>
      <p:sp>
        <p:nvSpPr>
          <p:cNvPr id="5" name="Rounded Rectangle 4">
            <a:extLst>
              <a:ext uri="{FF2B5EF4-FFF2-40B4-BE49-F238E27FC236}">
                <a16:creationId xmlns:a16="http://schemas.microsoft.com/office/drawing/2014/main" id="{FEDFA2C2-9841-3DC2-8E06-FBB6D3F66980}"/>
              </a:ext>
            </a:extLst>
          </p:cNvPr>
          <p:cNvSpPr/>
          <p:nvPr/>
        </p:nvSpPr>
        <p:spPr>
          <a:xfrm>
            <a:off x="573308" y="1444752"/>
            <a:ext cx="10909005" cy="482845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6" name="TextBox 5">
            <a:extLst>
              <a:ext uri="{FF2B5EF4-FFF2-40B4-BE49-F238E27FC236}">
                <a16:creationId xmlns:a16="http://schemas.microsoft.com/office/drawing/2014/main" id="{ABE5BBD6-764B-3AEF-72D4-0374A8BE1B2A}"/>
              </a:ext>
            </a:extLst>
          </p:cNvPr>
          <p:cNvSpPr txBox="1"/>
          <p:nvPr/>
        </p:nvSpPr>
        <p:spPr>
          <a:xfrm>
            <a:off x="975513" y="1795669"/>
            <a:ext cx="1340128" cy="923330"/>
          </a:xfrm>
          <a:prstGeom prst="rect">
            <a:avLst/>
          </a:prstGeom>
          <a:solidFill>
            <a:srgbClr val="FFFF00"/>
          </a:solidFill>
        </p:spPr>
        <p:txBody>
          <a:bodyPr wrap="square" rtlCol="0">
            <a:spAutoFit/>
          </a:bodyPr>
          <a:lstStyle/>
          <a:p>
            <a:r>
              <a:rPr lang="en-US" dirty="0">
                <a:solidFill>
                  <a:schemeClr val="bg1"/>
                </a:solidFill>
              </a:rPr>
              <a:t>1- Request Wikipedia html</a:t>
            </a:r>
          </a:p>
        </p:txBody>
      </p:sp>
      <p:cxnSp>
        <p:nvCxnSpPr>
          <p:cNvPr id="7" name="Straight Arrow Connector 6">
            <a:extLst>
              <a:ext uri="{FF2B5EF4-FFF2-40B4-BE49-F238E27FC236}">
                <a16:creationId xmlns:a16="http://schemas.microsoft.com/office/drawing/2014/main" id="{747AA1D0-27A1-E2EB-E0F6-9D1583DEC48A}"/>
              </a:ext>
            </a:extLst>
          </p:cNvPr>
          <p:cNvCxnSpPr>
            <a:cxnSpLocks/>
          </p:cNvCxnSpPr>
          <p:nvPr/>
        </p:nvCxnSpPr>
        <p:spPr>
          <a:xfrm flipV="1">
            <a:off x="2424649" y="2082507"/>
            <a:ext cx="569975" cy="6900"/>
          </a:xfrm>
          <a:prstGeom prst="straightConnector1">
            <a:avLst/>
          </a:prstGeom>
          <a:ln w="15875" cap="sq">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77C50A-C9A6-21CA-3083-5E4EC1B36BB3}"/>
              </a:ext>
            </a:extLst>
          </p:cNvPr>
          <p:cNvSpPr txBox="1"/>
          <p:nvPr/>
        </p:nvSpPr>
        <p:spPr>
          <a:xfrm>
            <a:off x="3058796" y="1761157"/>
            <a:ext cx="1384502" cy="923330"/>
          </a:xfrm>
          <a:prstGeom prst="rect">
            <a:avLst/>
          </a:prstGeom>
          <a:solidFill>
            <a:srgbClr val="FFFF00"/>
          </a:solidFill>
        </p:spPr>
        <p:txBody>
          <a:bodyPr wrap="square" rtlCol="0">
            <a:spAutoFit/>
          </a:bodyPr>
          <a:lstStyle/>
          <a:p>
            <a:r>
              <a:rPr lang="en-US" dirty="0">
                <a:solidFill>
                  <a:schemeClr val="bg1"/>
                </a:solidFill>
              </a:rPr>
              <a:t>2- Creating </a:t>
            </a:r>
            <a:r>
              <a:rPr lang="en-US" dirty="0" err="1">
                <a:solidFill>
                  <a:schemeClr val="bg1"/>
                </a:solidFill>
              </a:rPr>
              <a:t>BeautifulSoup</a:t>
            </a:r>
            <a:r>
              <a:rPr lang="en-US" dirty="0">
                <a:solidFill>
                  <a:schemeClr val="bg1"/>
                </a:solidFill>
              </a:rPr>
              <a:t> Object </a:t>
            </a:r>
          </a:p>
        </p:txBody>
      </p:sp>
      <p:sp>
        <p:nvSpPr>
          <p:cNvPr id="9" name="TextBox 8">
            <a:extLst>
              <a:ext uri="{FF2B5EF4-FFF2-40B4-BE49-F238E27FC236}">
                <a16:creationId xmlns:a16="http://schemas.microsoft.com/office/drawing/2014/main" id="{5A569A9C-DF78-9079-D268-639FF28F3E5B}"/>
              </a:ext>
            </a:extLst>
          </p:cNvPr>
          <p:cNvSpPr txBox="1"/>
          <p:nvPr/>
        </p:nvSpPr>
        <p:spPr>
          <a:xfrm>
            <a:off x="5166640" y="1831335"/>
            <a:ext cx="1191630" cy="646331"/>
          </a:xfrm>
          <a:prstGeom prst="rect">
            <a:avLst/>
          </a:prstGeom>
          <a:solidFill>
            <a:srgbClr val="FFFF00"/>
          </a:solidFill>
        </p:spPr>
        <p:txBody>
          <a:bodyPr wrap="square" rtlCol="0">
            <a:spAutoFit/>
          </a:bodyPr>
          <a:lstStyle/>
          <a:p>
            <a:r>
              <a:rPr lang="en-US" dirty="0">
                <a:solidFill>
                  <a:schemeClr val="bg1"/>
                </a:solidFill>
              </a:rPr>
              <a:t>3- Find out table</a:t>
            </a:r>
          </a:p>
        </p:txBody>
      </p:sp>
      <p:sp>
        <p:nvSpPr>
          <p:cNvPr id="10" name="TextBox 9">
            <a:extLst>
              <a:ext uri="{FF2B5EF4-FFF2-40B4-BE49-F238E27FC236}">
                <a16:creationId xmlns:a16="http://schemas.microsoft.com/office/drawing/2014/main" id="{EEAB0D9E-2C27-2AF1-D186-6FD46B86AC0F}"/>
              </a:ext>
            </a:extLst>
          </p:cNvPr>
          <p:cNvSpPr txBox="1"/>
          <p:nvPr/>
        </p:nvSpPr>
        <p:spPr>
          <a:xfrm>
            <a:off x="7034687" y="1820782"/>
            <a:ext cx="1627632" cy="646331"/>
          </a:xfrm>
          <a:prstGeom prst="rect">
            <a:avLst/>
          </a:prstGeom>
          <a:solidFill>
            <a:srgbClr val="FFFF00"/>
          </a:solidFill>
        </p:spPr>
        <p:txBody>
          <a:bodyPr wrap="square" rtlCol="0">
            <a:spAutoFit/>
          </a:bodyPr>
          <a:lstStyle/>
          <a:p>
            <a:r>
              <a:rPr lang="en-US" dirty="0">
                <a:solidFill>
                  <a:schemeClr val="bg1"/>
                </a:solidFill>
              </a:rPr>
              <a:t>4- Create a dictionary</a:t>
            </a:r>
          </a:p>
        </p:txBody>
      </p:sp>
      <p:sp>
        <p:nvSpPr>
          <p:cNvPr id="13" name="Oval 12">
            <a:extLst>
              <a:ext uri="{FF2B5EF4-FFF2-40B4-BE49-F238E27FC236}">
                <a16:creationId xmlns:a16="http://schemas.microsoft.com/office/drawing/2014/main" id="{16C25072-E9D8-BCE5-C0CB-D9F3B63F11DC}"/>
              </a:ext>
            </a:extLst>
          </p:cNvPr>
          <p:cNvSpPr/>
          <p:nvPr/>
        </p:nvSpPr>
        <p:spPr>
          <a:xfrm>
            <a:off x="747199" y="3149577"/>
            <a:ext cx="596346" cy="558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TextBox 20">
            <a:extLst>
              <a:ext uri="{FF2B5EF4-FFF2-40B4-BE49-F238E27FC236}">
                <a16:creationId xmlns:a16="http://schemas.microsoft.com/office/drawing/2014/main" id="{1AA3BCA6-1E54-67DA-FDC5-35F4FF3885F7}"/>
              </a:ext>
            </a:extLst>
          </p:cNvPr>
          <p:cNvSpPr txBox="1"/>
          <p:nvPr/>
        </p:nvSpPr>
        <p:spPr>
          <a:xfrm>
            <a:off x="9338736" y="1827487"/>
            <a:ext cx="1627632" cy="923330"/>
          </a:xfrm>
          <a:prstGeom prst="rect">
            <a:avLst/>
          </a:prstGeom>
          <a:solidFill>
            <a:srgbClr val="FFFF00"/>
          </a:solidFill>
        </p:spPr>
        <p:txBody>
          <a:bodyPr wrap="square" rtlCol="0">
            <a:spAutoFit/>
          </a:bodyPr>
          <a:lstStyle/>
          <a:p>
            <a:r>
              <a:rPr lang="en-US" dirty="0">
                <a:solidFill>
                  <a:schemeClr val="bg1"/>
                </a:solidFill>
              </a:rPr>
              <a:t>5- Create a data frame from dictionary</a:t>
            </a:r>
          </a:p>
        </p:txBody>
      </p:sp>
      <p:cxnSp>
        <p:nvCxnSpPr>
          <p:cNvPr id="24" name="Straight Arrow Connector 23">
            <a:extLst>
              <a:ext uri="{FF2B5EF4-FFF2-40B4-BE49-F238E27FC236}">
                <a16:creationId xmlns:a16="http://schemas.microsoft.com/office/drawing/2014/main" id="{77E7FB99-3D22-DC82-A059-05B6A7756805}"/>
              </a:ext>
            </a:extLst>
          </p:cNvPr>
          <p:cNvCxnSpPr>
            <a:cxnSpLocks/>
          </p:cNvCxnSpPr>
          <p:nvPr/>
        </p:nvCxnSpPr>
        <p:spPr>
          <a:xfrm flipV="1">
            <a:off x="8672746" y="2050263"/>
            <a:ext cx="569975" cy="6900"/>
          </a:xfrm>
          <a:prstGeom prst="straightConnector1">
            <a:avLst/>
          </a:prstGeom>
          <a:ln w="15875" cap="sq">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D18B788-7D36-1BB8-6154-D4A34AE19C34}"/>
              </a:ext>
            </a:extLst>
          </p:cNvPr>
          <p:cNvCxnSpPr>
            <a:cxnSpLocks/>
          </p:cNvCxnSpPr>
          <p:nvPr/>
        </p:nvCxnSpPr>
        <p:spPr>
          <a:xfrm flipV="1">
            <a:off x="6467278" y="2135196"/>
            <a:ext cx="569975" cy="6900"/>
          </a:xfrm>
          <a:prstGeom prst="straightConnector1">
            <a:avLst/>
          </a:prstGeom>
          <a:ln w="15875" cap="sq">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B7B88A0-87D1-922C-1C74-5AAA8A01FF09}"/>
              </a:ext>
            </a:extLst>
          </p:cNvPr>
          <p:cNvCxnSpPr>
            <a:cxnSpLocks/>
          </p:cNvCxnSpPr>
          <p:nvPr/>
        </p:nvCxnSpPr>
        <p:spPr>
          <a:xfrm flipV="1">
            <a:off x="4487657" y="2154500"/>
            <a:ext cx="569975" cy="6900"/>
          </a:xfrm>
          <a:prstGeom prst="straightConnector1">
            <a:avLst/>
          </a:prstGeom>
          <a:ln w="15875" cap="sq">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A9113E72-69E0-BD75-0CF4-1D0458D12ACA}"/>
              </a:ext>
            </a:extLst>
          </p:cNvPr>
          <p:cNvPicPr>
            <a:picLocks noChangeAspect="1"/>
          </p:cNvPicPr>
          <p:nvPr/>
        </p:nvPicPr>
        <p:blipFill>
          <a:blip r:embed="rId2"/>
          <a:stretch>
            <a:fillRect/>
          </a:stretch>
        </p:blipFill>
        <p:spPr>
          <a:xfrm>
            <a:off x="1414352" y="2857598"/>
            <a:ext cx="9552016" cy="464644"/>
          </a:xfrm>
          <a:prstGeom prst="rect">
            <a:avLst/>
          </a:prstGeom>
        </p:spPr>
      </p:pic>
      <p:pic>
        <p:nvPicPr>
          <p:cNvPr id="30" name="Picture 29">
            <a:extLst>
              <a:ext uri="{FF2B5EF4-FFF2-40B4-BE49-F238E27FC236}">
                <a16:creationId xmlns:a16="http://schemas.microsoft.com/office/drawing/2014/main" id="{D8BEB1BB-7A90-221C-F1ED-DEA352A51566}"/>
              </a:ext>
            </a:extLst>
          </p:cNvPr>
          <p:cNvPicPr>
            <a:picLocks noChangeAspect="1"/>
          </p:cNvPicPr>
          <p:nvPr/>
        </p:nvPicPr>
        <p:blipFill>
          <a:blip r:embed="rId3"/>
          <a:stretch>
            <a:fillRect/>
          </a:stretch>
        </p:blipFill>
        <p:spPr>
          <a:xfrm>
            <a:off x="1414352" y="3361764"/>
            <a:ext cx="7048500" cy="774700"/>
          </a:xfrm>
          <a:prstGeom prst="rect">
            <a:avLst/>
          </a:prstGeom>
        </p:spPr>
      </p:pic>
      <p:pic>
        <p:nvPicPr>
          <p:cNvPr id="32" name="Picture 31">
            <a:extLst>
              <a:ext uri="{FF2B5EF4-FFF2-40B4-BE49-F238E27FC236}">
                <a16:creationId xmlns:a16="http://schemas.microsoft.com/office/drawing/2014/main" id="{47C393D9-6E90-6276-1903-0E32E8DC9161}"/>
              </a:ext>
            </a:extLst>
          </p:cNvPr>
          <p:cNvPicPr>
            <a:picLocks noChangeAspect="1"/>
          </p:cNvPicPr>
          <p:nvPr/>
        </p:nvPicPr>
        <p:blipFill>
          <a:blip r:embed="rId4"/>
          <a:stretch>
            <a:fillRect/>
          </a:stretch>
        </p:blipFill>
        <p:spPr>
          <a:xfrm>
            <a:off x="1470321" y="4255897"/>
            <a:ext cx="7772400" cy="578689"/>
          </a:xfrm>
          <a:prstGeom prst="rect">
            <a:avLst/>
          </a:prstGeom>
        </p:spPr>
      </p:pic>
      <p:pic>
        <p:nvPicPr>
          <p:cNvPr id="34" name="Picture 33">
            <a:extLst>
              <a:ext uri="{FF2B5EF4-FFF2-40B4-BE49-F238E27FC236}">
                <a16:creationId xmlns:a16="http://schemas.microsoft.com/office/drawing/2014/main" id="{F100DAEC-4C1C-150D-009C-B1BB58BCEB42}"/>
              </a:ext>
            </a:extLst>
          </p:cNvPr>
          <p:cNvPicPr>
            <a:picLocks noChangeAspect="1"/>
          </p:cNvPicPr>
          <p:nvPr/>
        </p:nvPicPr>
        <p:blipFill>
          <a:blip r:embed="rId5"/>
          <a:stretch>
            <a:fillRect/>
          </a:stretch>
        </p:blipFill>
        <p:spPr>
          <a:xfrm>
            <a:off x="1343545" y="4952093"/>
            <a:ext cx="7772400" cy="805069"/>
          </a:xfrm>
          <a:prstGeom prst="rect">
            <a:avLst/>
          </a:prstGeom>
        </p:spPr>
      </p:pic>
      <p:sp>
        <p:nvSpPr>
          <p:cNvPr id="35" name="Oval 34">
            <a:extLst>
              <a:ext uri="{FF2B5EF4-FFF2-40B4-BE49-F238E27FC236}">
                <a16:creationId xmlns:a16="http://schemas.microsoft.com/office/drawing/2014/main" id="{529D43FB-3820-FC12-8A24-426B6D67E8F2}"/>
              </a:ext>
            </a:extLst>
          </p:cNvPr>
          <p:cNvSpPr/>
          <p:nvPr/>
        </p:nvSpPr>
        <p:spPr>
          <a:xfrm>
            <a:off x="758655" y="4258925"/>
            <a:ext cx="596346" cy="558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6" name="Oval 35">
            <a:extLst>
              <a:ext uri="{FF2B5EF4-FFF2-40B4-BE49-F238E27FC236}">
                <a16:creationId xmlns:a16="http://schemas.microsoft.com/office/drawing/2014/main" id="{08772B51-B5AC-6A02-164D-EBDC3F8EEEED}"/>
              </a:ext>
            </a:extLst>
          </p:cNvPr>
          <p:cNvSpPr/>
          <p:nvPr/>
        </p:nvSpPr>
        <p:spPr>
          <a:xfrm>
            <a:off x="762400" y="5075204"/>
            <a:ext cx="596346" cy="558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7" name="Slide Number Placeholder 36">
            <a:extLst>
              <a:ext uri="{FF2B5EF4-FFF2-40B4-BE49-F238E27FC236}">
                <a16:creationId xmlns:a16="http://schemas.microsoft.com/office/drawing/2014/main" id="{08F0BB7A-E9A3-4666-D34A-2414206426C3}"/>
              </a:ext>
            </a:extLst>
          </p:cNvPr>
          <p:cNvSpPr>
            <a:spLocks noGrp="1"/>
          </p:cNvSpPr>
          <p:nvPr>
            <p:ph type="sldNum" sz="quarter" idx="12"/>
          </p:nvPr>
        </p:nvSpPr>
        <p:spPr/>
        <p:txBody>
          <a:bodyPr/>
          <a:lstStyle/>
          <a:p>
            <a:fld id="{A190C97C-0095-2443-AC12-FA4CBA4ACD4D}" type="slidenum">
              <a:rPr lang="en-US" smtClean="0"/>
              <a:t>10</a:t>
            </a:fld>
            <a:endParaRPr lang="en-US"/>
          </a:p>
        </p:txBody>
      </p:sp>
      <p:sp>
        <p:nvSpPr>
          <p:cNvPr id="2" name="TextBox 1">
            <a:extLst>
              <a:ext uri="{FF2B5EF4-FFF2-40B4-BE49-F238E27FC236}">
                <a16:creationId xmlns:a16="http://schemas.microsoft.com/office/drawing/2014/main" id="{5EDA98D0-37EB-14A5-F05A-5B99D5D365AC}"/>
              </a:ext>
            </a:extLst>
          </p:cNvPr>
          <p:cNvSpPr txBox="1"/>
          <p:nvPr/>
        </p:nvSpPr>
        <p:spPr>
          <a:xfrm>
            <a:off x="1237645" y="5759660"/>
            <a:ext cx="6103088" cy="369332"/>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hlinkClick r:id="rId6"/>
              </a:rPr>
              <a:t>Link</a:t>
            </a:r>
            <a:endParaRPr lang="en-US" dirty="0"/>
          </a:p>
        </p:txBody>
      </p:sp>
    </p:spTree>
    <p:extLst>
      <p:ext uri="{BB962C8B-B14F-4D97-AF65-F5344CB8AC3E}">
        <p14:creationId xmlns:p14="http://schemas.microsoft.com/office/powerpoint/2010/main" val="3165846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57A132B7-177D-3830-C58B-0F5BD5F0EA73}"/>
              </a:ext>
            </a:extLst>
          </p:cNvPr>
          <p:cNvSpPr/>
          <p:nvPr/>
        </p:nvSpPr>
        <p:spPr>
          <a:xfrm>
            <a:off x="573308" y="5019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highlight>
                  <a:srgbClr val="F2F2F2"/>
                </a:highlight>
                <a:latin typeface="Abadi"/>
              </a:rPr>
              <a:t>Data Collection - Scraping</a:t>
            </a:r>
          </a:p>
        </p:txBody>
      </p:sp>
      <p:sp>
        <p:nvSpPr>
          <p:cNvPr id="5" name="Rounded Rectangle 4">
            <a:extLst>
              <a:ext uri="{FF2B5EF4-FFF2-40B4-BE49-F238E27FC236}">
                <a16:creationId xmlns:a16="http://schemas.microsoft.com/office/drawing/2014/main" id="{63C09019-481C-9150-A859-1C3A7483A656}"/>
              </a:ext>
            </a:extLst>
          </p:cNvPr>
          <p:cNvSpPr/>
          <p:nvPr/>
        </p:nvSpPr>
        <p:spPr>
          <a:xfrm>
            <a:off x="573308" y="1444752"/>
            <a:ext cx="10909005" cy="482845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11" name="Oval 10">
            <a:extLst>
              <a:ext uri="{FF2B5EF4-FFF2-40B4-BE49-F238E27FC236}">
                <a16:creationId xmlns:a16="http://schemas.microsoft.com/office/drawing/2014/main" id="{1C7EE164-DCF2-0881-877F-97198FC28E71}"/>
              </a:ext>
            </a:extLst>
          </p:cNvPr>
          <p:cNvSpPr/>
          <p:nvPr/>
        </p:nvSpPr>
        <p:spPr>
          <a:xfrm>
            <a:off x="972831" y="3429000"/>
            <a:ext cx="596346" cy="558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0" name="Oval 19">
            <a:extLst>
              <a:ext uri="{FF2B5EF4-FFF2-40B4-BE49-F238E27FC236}">
                <a16:creationId xmlns:a16="http://schemas.microsoft.com/office/drawing/2014/main" id="{624E6B00-FB3B-6C2D-0991-18AC9327EAA9}"/>
              </a:ext>
            </a:extLst>
          </p:cNvPr>
          <p:cNvSpPr/>
          <p:nvPr/>
        </p:nvSpPr>
        <p:spPr>
          <a:xfrm>
            <a:off x="975513" y="5664500"/>
            <a:ext cx="596346" cy="558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23" name="Picture 22" descr="Text&#10;&#10;Description automatically generated">
            <a:extLst>
              <a:ext uri="{FF2B5EF4-FFF2-40B4-BE49-F238E27FC236}">
                <a16:creationId xmlns:a16="http://schemas.microsoft.com/office/drawing/2014/main" id="{BC2EB9C8-E179-D2C4-2F9E-9FDB69C75240}"/>
              </a:ext>
            </a:extLst>
          </p:cNvPr>
          <p:cNvPicPr>
            <a:picLocks noChangeAspect="1"/>
          </p:cNvPicPr>
          <p:nvPr/>
        </p:nvPicPr>
        <p:blipFill>
          <a:blip r:embed="rId2"/>
          <a:stretch>
            <a:fillRect/>
          </a:stretch>
        </p:blipFill>
        <p:spPr>
          <a:xfrm>
            <a:off x="1569177" y="1666814"/>
            <a:ext cx="7772400" cy="3775624"/>
          </a:xfrm>
          <a:prstGeom prst="rect">
            <a:avLst/>
          </a:prstGeom>
        </p:spPr>
      </p:pic>
      <p:pic>
        <p:nvPicPr>
          <p:cNvPr id="25" name="Picture 24" descr="Graphical user interface, application&#10;&#10;Description automatically generated">
            <a:extLst>
              <a:ext uri="{FF2B5EF4-FFF2-40B4-BE49-F238E27FC236}">
                <a16:creationId xmlns:a16="http://schemas.microsoft.com/office/drawing/2014/main" id="{9D9EC17D-87D4-9BF4-9639-55D1F06CEBC7}"/>
              </a:ext>
            </a:extLst>
          </p:cNvPr>
          <p:cNvPicPr>
            <a:picLocks noChangeAspect="1"/>
          </p:cNvPicPr>
          <p:nvPr/>
        </p:nvPicPr>
        <p:blipFill>
          <a:blip r:embed="rId3"/>
          <a:stretch>
            <a:fillRect/>
          </a:stretch>
        </p:blipFill>
        <p:spPr>
          <a:xfrm>
            <a:off x="1632239" y="5372142"/>
            <a:ext cx="4737100" cy="749300"/>
          </a:xfrm>
          <a:prstGeom prst="rect">
            <a:avLst/>
          </a:prstGeom>
        </p:spPr>
      </p:pic>
      <p:sp>
        <p:nvSpPr>
          <p:cNvPr id="26" name="Slide Number Placeholder 25">
            <a:extLst>
              <a:ext uri="{FF2B5EF4-FFF2-40B4-BE49-F238E27FC236}">
                <a16:creationId xmlns:a16="http://schemas.microsoft.com/office/drawing/2014/main" id="{4959ABA9-BEAD-1A86-2345-DBDE9B0F4987}"/>
              </a:ext>
            </a:extLst>
          </p:cNvPr>
          <p:cNvSpPr>
            <a:spLocks noGrp="1"/>
          </p:cNvSpPr>
          <p:nvPr>
            <p:ph type="sldNum" sz="quarter" idx="12"/>
          </p:nvPr>
        </p:nvSpPr>
        <p:spPr/>
        <p:txBody>
          <a:bodyPr/>
          <a:lstStyle/>
          <a:p>
            <a:fld id="{A190C97C-0095-2443-AC12-FA4CBA4ACD4D}" type="slidenum">
              <a:rPr lang="en-US" smtClean="0"/>
              <a:t>11</a:t>
            </a:fld>
            <a:endParaRPr lang="en-US"/>
          </a:p>
        </p:txBody>
      </p:sp>
    </p:spTree>
    <p:extLst>
      <p:ext uri="{BB962C8B-B14F-4D97-AF65-F5344CB8AC3E}">
        <p14:creationId xmlns:p14="http://schemas.microsoft.com/office/powerpoint/2010/main" val="3261347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FA7DDB8C-6595-0102-6A7D-E199BCD2DE37}"/>
              </a:ext>
            </a:extLst>
          </p:cNvPr>
          <p:cNvSpPr/>
          <p:nvPr/>
        </p:nvSpPr>
        <p:spPr>
          <a:xfrm>
            <a:off x="573308" y="5019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highlight>
                  <a:srgbClr val="F2F2F2"/>
                </a:highlight>
                <a:latin typeface="Abadi"/>
              </a:rPr>
              <a:t>Data Wrangling</a:t>
            </a:r>
          </a:p>
        </p:txBody>
      </p:sp>
      <p:sp>
        <p:nvSpPr>
          <p:cNvPr id="11" name="Rounded Rectangle 10">
            <a:extLst>
              <a:ext uri="{FF2B5EF4-FFF2-40B4-BE49-F238E27FC236}">
                <a16:creationId xmlns:a16="http://schemas.microsoft.com/office/drawing/2014/main" id="{CFE4DD7D-0958-32EE-C314-7CCBBA409D0D}"/>
              </a:ext>
            </a:extLst>
          </p:cNvPr>
          <p:cNvSpPr/>
          <p:nvPr/>
        </p:nvSpPr>
        <p:spPr>
          <a:xfrm>
            <a:off x="573308" y="1444752"/>
            <a:ext cx="10909005" cy="48284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pic>
        <p:nvPicPr>
          <p:cNvPr id="17" name="Picture 16" descr="Diagram&#10;&#10;Description automatically generated">
            <a:extLst>
              <a:ext uri="{FF2B5EF4-FFF2-40B4-BE49-F238E27FC236}">
                <a16:creationId xmlns:a16="http://schemas.microsoft.com/office/drawing/2014/main" id="{FE335AFB-1B9A-5460-9109-5402C45CD6E0}"/>
              </a:ext>
            </a:extLst>
          </p:cNvPr>
          <p:cNvPicPr>
            <a:picLocks noChangeAspect="1"/>
          </p:cNvPicPr>
          <p:nvPr/>
        </p:nvPicPr>
        <p:blipFill>
          <a:blip r:embed="rId2"/>
          <a:stretch>
            <a:fillRect/>
          </a:stretch>
        </p:blipFill>
        <p:spPr>
          <a:xfrm>
            <a:off x="879808" y="1604311"/>
            <a:ext cx="4777563" cy="3808937"/>
          </a:xfrm>
          <a:prstGeom prst="rect">
            <a:avLst/>
          </a:prstGeom>
        </p:spPr>
      </p:pic>
      <p:sp>
        <p:nvSpPr>
          <p:cNvPr id="18" name="Rounded Rectangle 17">
            <a:extLst>
              <a:ext uri="{FF2B5EF4-FFF2-40B4-BE49-F238E27FC236}">
                <a16:creationId xmlns:a16="http://schemas.microsoft.com/office/drawing/2014/main" id="{3B11798E-CDA8-EBDB-CAA2-C234C944C49E}"/>
              </a:ext>
            </a:extLst>
          </p:cNvPr>
          <p:cNvSpPr/>
          <p:nvPr/>
        </p:nvSpPr>
        <p:spPr>
          <a:xfrm>
            <a:off x="5890437" y="1786270"/>
            <a:ext cx="5358810" cy="40853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E10A628A-A275-AF19-4393-32781504297B}"/>
              </a:ext>
            </a:extLst>
          </p:cNvPr>
          <p:cNvSpPr txBox="1"/>
          <p:nvPr/>
        </p:nvSpPr>
        <p:spPr>
          <a:xfrm>
            <a:off x="6096000" y="2062717"/>
            <a:ext cx="4983126" cy="3477875"/>
          </a:xfrm>
          <a:prstGeom prst="rect">
            <a:avLst/>
          </a:prstGeom>
          <a:noFill/>
        </p:spPr>
        <p:txBody>
          <a:bodyPr wrap="square" rtlCol="0">
            <a:spAutoFit/>
          </a:bodyPr>
          <a:lstStyle/>
          <a:p>
            <a:pPr marL="285750" indent="-285750">
              <a:buFont typeface="Wingdings" pitchFamily="2" charset="2"/>
              <a:buChar char="Ø"/>
            </a:pPr>
            <a:r>
              <a:rPr lang="en-US" sz="2200" dirty="0"/>
              <a:t>There are several cases where  the booster did not land successfully. In the data set, False Ocean, False RTLS, False ASDS means the mission was not completed. On the other hand, True Ocean, True RTLS, True ASDS means the mission was completed.</a:t>
            </a:r>
          </a:p>
          <a:p>
            <a:pPr marL="285750" indent="-285750">
              <a:buFont typeface="Wingdings" pitchFamily="2" charset="2"/>
              <a:buChar char="Ø"/>
            </a:pPr>
            <a:r>
              <a:rPr lang="en-US" sz="2200" dirty="0"/>
              <a:t> Creating a training label with landing outcomes where successful = 1 and failure = 0. </a:t>
            </a:r>
          </a:p>
        </p:txBody>
      </p:sp>
      <p:sp>
        <p:nvSpPr>
          <p:cNvPr id="20" name="Slide Number Placeholder 19">
            <a:extLst>
              <a:ext uri="{FF2B5EF4-FFF2-40B4-BE49-F238E27FC236}">
                <a16:creationId xmlns:a16="http://schemas.microsoft.com/office/drawing/2014/main" id="{8BFF6B82-7E21-CAC4-0204-7D6F67599896}"/>
              </a:ext>
            </a:extLst>
          </p:cNvPr>
          <p:cNvSpPr>
            <a:spLocks noGrp="1"/>
          </p:cNvSpPr>
          <p:nvPr>
            <p:ph type="sldNum" sz="quarter" idx="12"/>
          </p:nvPr>
        </p:nvSpPr>
        <p:spPr/>
        <p:txBody>
          <a:bodyPr/>
          <a:lstStyle/>
          <a:p>
            <a:fld id="{A190C97C-0095-2443-AC12-FA4CBA4ACD4D}" type="slidenum">
              <a:rPr lang="en-US" smtClean="0"/>
              <a:t>12</a:t>
            </a:fld>
            <a:endParaRPr lang="en-US"/>
          </a:p>
        </p:txBody>
      </p:sp>
      <p:sp>
        <p:nvSpPr>
          <p:cNvPr id="21" name="TextBox 20">
            <a:extLst>
              <a:ext uri="{FF2B5EF4-FFF2-40B4-BE49-F238E27FC236}">
                <a16:creationId xmlns:a16="http://schemas.microsoft.com/office/drawing/2014/main" id="{7B2FC4DE-1E09-71A6-94B4-8639B8598112}"/>
              </a:ext>
            </a:extLst>
          </p:cNvPr>
          <p:cNvSpPr txBox="1"/>
          <p:nvPr/>
        </p:nvSpPr>
        <p:spPr>
          <a:xfrm>
            <a:off x="1581559" y="5413248"/>
            <a:ext cx="3543336" cy="369332"/>
          </a:xfrm>
          <a:prstGeom prst="rect">
            <a:avLst/>
          </a:prstGeom>
          <a:solidFill>
            <a:schemeClr val="tx1"/>
          </a:solidFill>
        </p:spPr>
        <p:txBody>
          <a:bodyPr wrap="square" rtlCol="0">
            <a:spAutoFit/>
          </a:bodyPr>
          <a:lstStyle/>
          <a:p>
            <a:r>
              <a:rPr lang="en-US" dirty="0">
                <a:solidFill>
                  <a:schemeClr val="bg1"/>
                </a:solidFill>
              </a:rPr>
              <a:t>Common orbit types SpaceX uses</a:t>
            </a:r>
          </a:p>
        </p:txBody>
      </p:sp>
      <p:sp>
        <p:nvSpPr>
          <p:cNvPr id="2" name="TextBox 1">
            <a:extLst>
              <a:ext uri="{FF2B5EF4-FFF2-40B4-BE49-F238E27FC236}">
                <a16:creationId xmlns:a16="http://schemas.microsoft.com/office/drawing/2014/main" id="{49DDE293-34F5-275C-FE2F-23A4770E7728}"/>
              </a:ext>
            </a:extLst>
          </p:cNvPr>
          <p:cNvSpPr txBox="1"/>
          <p:nvPr/>
        </p:nvSpPr>
        <p:spPr>
          <a:xfrm>
            <a:off x="930279" y="5952035"/>
            <a:ext cx="6103088" cy="369332"/>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hlinkClick r:id="rId3"/>
              </a:rPr>
              <a:t>Link</a:t>
            </a:r>
            <a:endParaRPr lang="en-US" dirty="0"/>
          </a:p>
        </p:txBody>
      </p:sp>
    </p:spTree>
    <p:extLst>
      <p:ext uri="{BB962C8B-B14F-4D97-AF65-F5344CB8AC3E}">
        <p14:creationId xmlns:p14="http://schemas.microsoft.com/office/powerpoint/2010/main" val="9480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6E26F1-A741-C56A-49AF-B4AFC9C62B56}"/>
              </a:ext>
            </a:extLst>
          </p:cNvPr>
          <p:cNvSpPr>
            <a:spLocks noGrp="1"/>
          </p:cNvSpPr>
          <p:nvPr>
            <p:ph type="sldNum" sz="quarter" idx="12"/>
          </p:nvPr>
        </p:nvSpPr>
        <p:spPr/>
        <p:txBody>
          <a:bodyPr/>
          <a:lstStyle/>
          <a:p>
            <a:fld id="{A190C97C-0095-2443-AC12-FA4CBA4ACD4D}" type="slidenum">
              <a:rPr lang="en-US" smtClean="0"/>
              <a:t>13</a:t>
            </a:fld>
            <a:endParaRPr lang="en-US"/>
          </a:p>
        </p:txBody>
      </p:sp>
      <p:sp>
        <p:nvSpPr>
          <p:cNvPr id="5" name="Rounded Rectangle 4">
            <a:extLst>
              <a:ext uri="{FF2B5EF4-FFF2-40B4-BE49-F238E27FC236}">
                <a16:creationId xmlns:a16="http://schemas.microsoft.com/office/drawing/2014/main" id="{FD767580-B5DB-EC17-0098-E11A4B8BD59C}"/>
              </a:ext>
            </a:extLst>
          </p:cNvPr>
          <p:cNvSpPr/>
          <p:nvPr/>
        </p:nvSpPr>
        <p:spPr>
          <a:xfrm>
            <a:off x="573308" y="5019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highlight>
                  <a:srgbClr val="F2F2F2"/>
                </a:highlight>
                <a:latin typeface="Abadi"/>
              </a:rPr>
              <a:t>Data Wrangling - Process </a:t>
            </a:r>
          </a:p>
        </p:txBody>
      </p:sp>
      <p:sp>
        <p:nvSpPr>
          <p:cNvPr id="6" name="Rounded Rectangle 5">
            <a:extLst>
              <a:ext uri="{FF2B5EF4-FFF2-40B4-BE49-F238E27FC236}">
                <a16:creationId xmlns:a16="http://schemas.microsoft.com/office/drawing/2014/main" id="{E79F5EA7-E7C7-1E0D-1ED6-FF62BB3096A1}"/>
              </a:ext>
            </a:extLst>
          </p:cNvPr>
          <p:cNvSpPr/>
          <p:nvPr/>
        </p:nvSpPr>
        <p:spPr>
          <a:xfrm>
            <a:off x="573308" y="1444752"/>
            <a:ext cx="10909005" cy="482845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10" name="Slide Number Placeholder 19">
            <a:extLst>
              <a:ext uri="{FF2B5EF4-FFF2-40B4-BE49-F238E27FC236}">
                <a16:creationId xmlns:a16="http://schemas.microsoft.com/office/drawing/2014/main" id="{D855C4DF-B9FE-335E-D2D2-6F5CCDC5076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13</a:t>
            </a:fld>
            <a:endParaRPr lang="en-US"/>
          </a:p>
        </p:txBody>
      </p:sp>
      <p:sp>
        <p:nvSpPr>
          <p:cNvPr id="13" name="TextBox 12">
            <a:extLst>
              <a:ext uri="{FF2B5EF4-FFF2-40B4-BE49-F238E27FC236}">
                <a16:creationId xmlns:a16="http://schemas.microsoft.com/office/drawing/2014/main" id="{1F0A65BE-44D0-E4AC-891E-5F4B6F129464}"/>
              </a:ext>
            </a:extLst>
          </p:cNvPr>
          <p:cNvSpPr txBox="1"/>
          <p:nvPr/>
        </p:nvSpPr>
        <p:spPr>
          <a:xfrm>
            <a:off x="1038445" y="2004653"/>
            <a:ext cx="2105246" cy="1446550"/>
          </a:xfrm>
          <a:prstGeom prst="rect">
            <a:avLst/>
          </a:prstGeom>
          <a:solidFill>
            <a:srgbClr val="6FF3A2"/>
          </a:solidFill>
        </p:spPr>
        <p:txBody>
          <a:bodyPr wrap="square" rtlCol="0">
            <a:spAutoFit/>
          </a:bodyPr>
          <a:lstStyle/>
          <a:p>
            <a:r>
              <a:rPr lang="en-US" sz="2200" dirty="0"/>
              <a:t>1 - Perform exploratory data analysis EDA on dataset</a:t>
            </a:r>
          </a:p>
        </p:txBody>
      </p:sp>
      <p:sp>
        <p:nvSpPr>
          <p:cNvPr id="14" name="TextBox 13">
            <a:extLst>
              <a:ext uri="{FF2B5EF4-FFF2-40B4-BE49-F238E27FC236}">
                <a16:creationId xmlns:a16="http://schemas.microsoft.com/office/drawing/2014/main" id="{36A97FA1-4C7D-BCA5-5603-D2BBC24D11BB}"/>
              </a:ext>
            </a:extLst>
          </p:cNvPr>
          <p:cNvSpPr txBox="1"/>
          <p:nvPr/>
        </p:nvSpPr>
        <p:spPr>
          <a:xfrm>
            <a:off x="3898603" y="2037671"/>
            <a:ext cx="1573618" cy="1446550"/>
          </a:xfrm>
          <a:prstGeom prst="rect">
            <a:avLst/>
          </a:prstGeom>
          <a:solidFill>
            <a:srgbClr val="6FF3A2"/>
          </a:solidFill>
        </p:spPr>
        <p:txBody>
          <a:bodyPr wrap="square" rtlCol="0">
            <a:spAutoFit/>
          </a:bodyPr>
          <a:lstStyle/>
          <a:p>
            <a:r>
              <a:rPr lang="en-US" sz="2200" dirty="0"/>
              <a:t>2 - Calculate the number of launches at each site </a:t>
            </a:r>
          </a:p>
        </p:txBody>
      </p:sp>
      <p:sp>
        <p:nvSpPr>
          <p:cNvPr id="15" name="TextBox 14">
            <a:extLst>
              <a:ext uri="{FF2B5EF4-FFF2-40B4-BE49-F238E27FC236}">
                <a16:creationId xmlns:a16="http://schemas.microsoft.com/office/drawing/2014/main" id="{67E6BAF3-CE60-E181-0E87-F097FC7E0035}"/>
              </a:ext>
            </a:extLst>
          </p:cNvPr>
          <p:cNvSpPr txBox="1"/>
          <p:nvPr/>
        </p:nvSpPr>
        <p:spPr>
          <a:xfrm>
            <a:off x="6227133" y="1982450"/>
            <a:ext cx="2105245" cy="1446550"/>
          </a:xfrm>
          <a:prstGeom prst="rect">
            <a:avLst/>
          </a:prstGeom>
          <a:solidFill>
            <a:srgbClr val="6FF3A2"/>
          </a:solidFill>
        </p:spPr>
        <p:txBody>
          <a:bodyPr wrap="square" rtlCol="0">
            <a:spAutoFit/>
          </a:bodyPr>
          <a:lstStyle/>
          <a:p>
            <a:r>
              <a:rPr lang="en-US" sz="2200" dirty="0"/>
              <a:t>3 - Calculate the number and occurrence of each orbit</a:t>
            </a:r>
          </a:p>
        </p:txBody>
      </p:sp>
      <p:sp>
        <p:nvSpPr>
          <p:cNvPr id="16" name="TextBox 15">
            <a:extLst>
              <a:ext uri="{FF2B5EF4-FFF2-40B4-BE49-F238E27FC236}">
                <a16:creationId xmlns:a16="http://schemas.microsoft.com/office/drawing/2014/main" id="{6FB3D1DC-ABBD-FFA3-F66E-8BB6C56C4F42}"/>
              </a:ext>
            </a:extLst>
          </p:cNvPr>
          <p:cNvSpPr txBox="1"/>
          <p:nvPr/>
        </p:nvSpPr>
        <p:spPr>
          <a:xfrm>
            <a:off x="6758760" y="4490302"/>
            <a:ext cx="1573618" cy="1107996"/>
          </a:xfrm>
          <a:prstGeom prst="rect">
            <a:avLst/>
          </a:prstGeom>
          <a:solidFill>
            <a:srgbClr val="6FF3A2"/>
          </a:solidFill>
        </p:spPr>
        <p:txBody>
          <a:bodyPr wrap="square" rtlCol="0">
            <a:spAutoFit/>
          </a:bodyPr>
          <a:lstStyle/>
          <a:p>
            <a:r>
              <a:rPr lang="en-US" sz="2200" dirty="0"/>
              <a:t>5 – Export dataset as .CSV</a:t>
            </a:r>
          </a:p>
        </p:txBody>
      </p:sp>
      <p:sp>
        <p:nvSpPr>
          <p:cNvPr id="17" name="TextBox 16">
            <a:extLst>
              <a:ext uri="{FF2B5EF4-FFF2-40B4-BE49-F238E27FC236}">
                <a16:creationId xmlns:a16="http://schemas.microsoft.com/office/drawing/2014/main" id="{5A23B77D-7C33-FB73-934F-566C54D2DFC3}"/>
              </a:ext>
            </a:extLst>
          </p:cNvPr>
          <p:cNvSpPr txBox="1"/>
          <p:nvPr/>
        </p:nvSpPr>
        <p:spPr>
          <a:xfrm>
            <a:off x="3990753" y="4284921"/>
            <a:ext cx="1814623" cy="1785104"/>
          </a:xfrm>
          <a:prstGeom prst="rect">
            <a:avLst/>
          </a:prstGeom>
          <a:solidFill>
            <a:srgbClr val="6FF3A2"/>
          </a:solidFill>
        </p:spPr>
        <p:txBody>
          <a:bodyPr wrap="square" rtlCol="0">
            <a:spAutoFit/>
          </a:bodyPr>
          <a:lstStyle/>
          <a:p>
            <a:r>
              <a:rPr lang="en-US" sz="2200" dirty="0"/>
              <a:t>6 – Create a landing outcome label from outcome column</a:t>
            </a:r>
          </a:p>
        </p:txBody>
      </p:sp>
      <p:sp>
        <p:nvSpPr>
          <p:cNvPr id="18" name="TextBox 17">
            <a:extLst>
              <a:ext uri="{FF2B5EF4-FFF2-40B4-BE49-F238E27FC236}">
                <a16:creationId xmlns:a16="http://schemas.microsoft.com/office/drawing/2014/main" id="{5C2CC6EF-BDA5-F63A-C822-1D0F1A6C4DFB}"/>
              </a:ext>
            </a:extLst>
          </p:cNvPr>
          <p:cNvSpPr txBox="1"/>
          <p:nvPr/>
        </p:nvSpPr>
        <p:spPr>
          <a:xfrm>
            <a:off x="1307805" y="4305636"/>
            <a:ext cx="1835886" cy="1785104"/>
          </a:xfrm>
          <a:prstGeom prst="rect">
            <a:avLst/>
          </a:prstGeom>
          <a:solidFill>
            <a:srgbClr val="6FF3A2"/>
          </a:solidFill>
        </p:spPr>
        <p:txBody>
          <a:bodyPr wrap="square" rtlCol="0">
            <a:spAutoFit/>
          </a:bodyPr>
          <a:lstStyle/>
          <a:p>
            <a:r>
              <a:rPr lang="en-US" sz="2200" dirty="0"/>
              <a:t>7 – Work out success rate for every landing in dataset</a:t>
            </a:r>
          </a:p>
        </p:txBody>
      </p:sp>
      <p:sp>
        <p:nvSpPr>
          <p:cNvPr id="20" name="TextBox 19">
            <a:extLst>
              <a:ext uri="{FF2B5EF4-FFF2-40B4-BE49-F238E27FC236}">
                <a16:creationId xmlns:a16="http://schemas.microsoft.com/office/drawing/2014/main" id="{9B8267B2-5DA8-5E61-C868-4702FC76AF35}"/>
              </a:ext>
            </a:extLst>
          </p:cNvPr>
          <p:cNvSpPr txBox="1"/>
          <p:nvPr/>
        </p:nvSpPr>
        <p:spPr>
          <a:xfrm>
            <a:off x="9006620" y="2705725"/>
            <a:ext cx="2105245" cy="2123658"/>
          </a:xfrm>
          <a:prstGeom prst="rect">
            <a:avLst/>
          </a:prstGeom>
          <a:solidFill>
            <a:srgbClr val="6FF3A2"/>
          </a:solidFill>
        </p:spPr>
        <p:txBody>
          <a:bodyPr wrap="square" rtlCol="0">
            <a:spAutoFit/>
          </a:bodyPr>
          <a:lstStyle/>
          <a:p>
            <a:r>
              <a:rPr lang="en-US" sz="2200" dirty="0"/>
              <a:t>4 – Calculate the number and occurrence of mission outcome per orbit type</a:t>
            </a:r>
          </a:p>
        </p:txBody>
      </p:sp>
      <p:cxnSp>
        <p:nvCxnSpPr>
          <p:cNvPr id="22" name="Straight Arrow Connector 21">
            <a:extLst>
              <a:ext uri="{FF2B5EF4-FFF2-40B4-BE49-F238E27FC236}">
                <a16:creationId xmlns:a16="http://schemas.microsoft.com/office/drawing/2014/main" id="{9621E6D9-11AD-C863-D530-73D353C7B573}"/>
              </a:ext>
            </a:extLst>
          </p:cNvPr>
          <p:cNvCxnSpPr/>
          <p:nvPr/>
        </p:nvCxnSpPr>
        <p:spPr>
          <a:xfrm>
            <a:off x="3231448" y="2705725"/>
            <a:ext cx="582095" cy="0"/>
          </a:xfrm>
          <a:prstGeom prst="straightConnector1">
            <a:avLst/>
          </a:prstGeom>
          <a:ln w="15875">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3DF9837-5C14-E510-DF5D-13825D7CEB50}"/>
              </a:ext>
            </a:extLst>
          </p:cNvPr>
          <p:cNvCxnSpPr/>
          <p:nvPr/>
        </p:nvCxnSpPr>
        <p:spPr>
          <a:xfrm>
            <a:off x="8424525" y="3028246"/>
            <a:ext cx="582095" cy="0"/>
          </a:xfrm>
          <a:prstGeom prst="straightConnector1">
            <a:avLst/>
          </a:prstGeom>
          <a:ln w="15875">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958046D-31B0-E064-1D53-7CD8BA00819A}"/>
              </a:ext>
            </a:extLst>
          </p:cNvPr>
          <p:cNvCxnSpPr/>
          <p:nvPr/>
        </p:nvCxnSpPr>
        <p:spPr>
          <a:xfrm>
            <a:off x="5535168" y="2705725"/>
            <a:ext cx="582095" cy="0"/>
          </a:xfrm>
          <a:prstGeom prst="straightConnector1">
            <a:avLst/>
          </a:prstGeom>
          <a:ln w="15875">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97CA7CA-B05E-4D87-49AD-354CF221CAE7}"/>
              </a:ext>
            </a:extLst>
          </p:cNvPr>
          <p:cNvCxnSpPr/>
          <p:nvPr/>
        </p:nvCxnSpPr>
        <p:spPr>
          <a:xfrm>
            <a:off x="8381995" y="4816717"/>
            <a:ext cx="582095" cy="0"/>
          </a:xfrm>
          <a:prstGeom prst="straightConnector1">
            <a:avLst/>
          </a:prstGeom>
          <a:ln w="15875">
            <a:solidFill>
              <a:schemeClr val="bg1"/>
            </a:solidFill>
            <a:headEnd type="triangle"/>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3016AC8-FFE1-8E7E-307B-5F29C810C379}"/>
              </a:ext>
            </a:extLst>
          </p:cNvPr>
          <p:cNvCxnSpPr/>
          <p:nvPr/>
        </p:nvCxnSpPr>
        <p:spPr>
          <a:xfrm>
            <a:off x="3252713" y="5121517"/>
            <a:ext cx="582095" cy="0"/>
          </a:xfrm>
          <a:prstGeom prst="straightConnector1">
            <a:avLst/>
          </a:prstGeom>
          <a:ln w="15875">
            <a:solidFill>
              <a:schemeClr val="bg1"/>
            </a:solidFill>
            <a:headEnd type="triangle"/>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7AA652A-7A34-68C0-D688-DAC4CF8CBE80}"/>
              </a:ext>
            </a:extLst>
          </p:cNvPr>
          <p:cNvCxnSpPr/>
          <p:nvPr/>
        </p:nvCxnSpPr>
        <p:spPr>
          <a:xfrm>
            <a:off x="5964859" y="5078987"/>
            <a:ext cx="582095" cy="0"/>
          </a:xfrm>
          <a:prstGeom prst="straightConnector1">
            <a:avLst/>
          </a:prstGeom>
          <a:ln w="15875">
            <a:solidFill>
              <a:schemeClr val="bg1"/>
            </a:solidFill>
            <a:headEnd type="triangle"/>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218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C48648-DC9C-38D9-0C97-58302DBCBD30}"/>
              </a:ext>
            </a:extLst>
          </p:cNvPr>
          <p:cNvSpPr>
            <a:spLocks noGrp="1"/>
          </p:cNvSpPr>
          <p:nvPr>
            <p:ph type="sldNum" sz="quarter" idx="12"/>
          </p:nvPr>
        </p:nvSpPr>
        <p:spPr/>
        <p:txBody>
          <a:bodyPr/>
          <a:lstStyle/>
          <a:p>
            <a:fld id="{A190C97C-0095-2443-AC12-FA4CBA4ACD4D}" type="slidenum">
              <a:rPr lang="en-US" smtClean="0"/>
              <a:t>14</a:t>
            </a:fld>
            <a:endParaRPr lang="en-US"/>
          </a:p>
        </p:txBody>
      </p:sp>
      <p:sp>
        <p:nvSpPr>
          <p:cNvPr id="5" name="Slide Number Placeholder 3">
            <a:extLst>
              <a:ext uri="{FF2B5EF4-FFF2-40B4-BE49-F238E27FC236}">
                <a16:creationId xmlns:a16="http://schemas.microsoft.com/office/drawing/2014/main" id="{D419B1F6-6AE9-F84C-B041-C25ECA76003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14</a:t>
            </a:fld>
            <a:endParaRPr lang="en-US"/>
          </a:p>
        </p:txBody>
      </p:sp>
      <p:sp>
        <p:nvSpPr>
          <p:cNvPr id="6" name="Rounded Rectangle 5">
            <a:extLst>
              <a:ext uri="{FF2B5EF4-FFF2-40B4-BE49-F238E27FC236}">
                <a16:creationId xmlns:a16="http://schemas.microsoft.com/office/drawing/2014/main" id="{173B52C3-65F9-A65E-F323-9AB39F276046}"/>
              </a:ext>
            </a:extLst>
          </p:cNvPr>
          <p:cNvSpPr/>
          <p:nvPr/>
        </p:nvSpPr>
        <p:spPr>
          <a:xfrm>
            <a:off x="573308" y="5019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highlight>
                  <a:srgbClr val="F2F2F2"/>
                </a:highlight>
                <a:latin typeface="Abadi"/>
              </a:rPr>
              <a:t>EDA with Data Visualization</a:t>
            </a:r>
          </a:p>
        </p:txBody>
      </p:sp>
      <p:sp>
        <p:nvSpPr>
          <p:cNvPr id="7" name="Rounded Rectangle 6">
            <a:extLst>
              <a:ext uri="{FF2B5EF4-FFF2-40B4-BE49-F238E27FC236}">
                <a16:creationId xmlns:a16="http://schemas.microsoft.com/office/drawing/2014/main" id="{7E914958-9C74-BE75-25F3-2828EBC74BAB}"/>
              </a:ext>
            </a:extLst>
          </p:cNvPr>
          <p:cNvSpPr/>
          <p:nvPr/>
        </p:nvSpPr>
        <p:spPr>
          <a:xfrm>
            <a:off x="573308" y="1444752"/>
            <a:ext cx="10909005" cy="482845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8" name="Slide Number Placeholder 19">
            <a:extLst>
              <a:ext uri="{FF2B5EF4-FFF2-40B4-BE49-F238E27FC236}">
                <a16:creationId xmlns:a16="http://schemas.microsoft.com/office/drawing/2014/main" id="{AC1FFB02-D3BA-3419-BAAD-F2FC93A2D603}"/>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14</a:t>
            </a:fld>
            <a:endParaRPr lang="en-US"/>
          </a:p>
        </p:txBody>
      </p:sp>
      <p:sp>
        <p:nvSpPr>
          <p:cNvPr id="22" name="TextBox 21">
            <a:extLst>
              <a:ext uri="{FF2B5EF4-FFF2-40B4-BE49-F238E27FC236}">
                <a16:creationId xmlns:a16="http://schemas.microsoft.com/office/drawing/2014/main" id="{EBC5DE01-56D2-7DDD-12BB-60B49703057F}"/>
              </a:ext>
            </a:extLst>
          </p:cNvPr>
          <p:cNvSpPr txBox="1"/>
          <p:nvPr/>
        </p:nvSpPr>
        <p:spPr>
          <a:xfrm>
            <a:off x="1424761" y="1616151"/>
            <a:ext cx="4274288" cy="4478149"/>
          </a:xfrm>
          <a:prstGeom prst="rect">
            <a:avLst/>
          </a:prstGeom>
          <a:solidFill>
            <a:srgbClr val="FF726F"/>
          </a:solidFill>
        </p:spPr>
        <p:txBody>
          <a:bodyPr wrap="square" rtlCol="0">
            <a:spAutoFit/>
          </a:bodyPr>
          <a:lstStyle/>
          <a:p>
            <a:pPr>
              <a:lnSpc>
                <a:spcPct val="150000"/>
              </a:lnSpc>
            </a:pPr>
            <a:r>
              <a:rPr lang="en-US" sz="2200" dirty="0"/>
              <a:t> </a:t>
            </a:r>
            <a:r>
              <a:rPr lang="en-US" sz="2200" b="1" dirty="0"/>
              <a:t>Scatter Graphs *</a:t>
            </a:r>
          </a:p>
          <a:p>
            <a:pPr marL="285750" indent="-285750">
              <a:lnSpc>
                <a:spcPct val="150000"/>
              </a:lnSpc>
              <a:buFont typeface="Wingdings" pitchFamily="2" charset="2"/>
              <a:buChar char="ü"/>
            </a:pPr>
            <a:r>
              <a:rPr lang="en-US" sz="2200" dirty="0"/>
              <a:t>Flight Number vs. Payload Mass</a:t>
            </a:r>
          </a:p>
          <a:p>
            <a:pPr marL="285750" indent="-285750">
              <a:lnSpc>
                <a:spcPct val="150000"/>
              </a:lnSpc>
              <a:buFont typeface="Wingdings" pitchFamily="2" charset="2"/>
              <a:buChar char="ü"/>
            </a:pPr>
            <a:r>
              <a:rPr lang="en-US" sz="2200" dirty="0"/>
              <a:t>Flight Number vs. Launch Site</a:t>
            </a:r>
          </a:p>
          <a:p>
            <a:pPr marL="285750" indent="-285750">
              <a:lnSpc>
                <a:spcPct val="150000"/>
              </a:lnSpc>
              <a:buFont typeface="Wingdings" pitchFamily="2" charset="2"/>
              <a:buChar char="ü"/>
            </a:pPr>
            <a:r>
              <a:rPr lang="en-US" sz="2200" dirty="0"/>
              <a:t>Payload vs. Launch Site</a:t>
            </a:r>
          </a:p>
          <a:p>
            <a:pPr marL="285750" indent="-285750">
              <a:lnSpc>
                <a:spcPct val="150000"/>
              </a:lnSpc>
              <a:buFont typeface="Wingdings" pitchFamily="2" charset="2"/>
              <a:buChar char="ü"/>
            </a:pPr>
            <a:r>
              <a:rPr lang="en-US" sz="2200" dirty="0"/>
              <a:t>Orbit vs. Flight Number</a:t>
            </a:r>
          </a:p>
          <a:p>
            <a:pPr marL="285750" indent="-285750">
              <a:lnSpc>
                <a:spcPct val="150000"/>
              </a:lnSpc>
              <a:buFont typeface="Wingdings" pitchFamily="2" charset="2"/>
              <a:buChar char="ü"/>
            </a:pPr>
            <a:r>
              <a:rPr lang="en-US" sz="2200" dirty="0"/>
              <a:t>Payload vs. Orbit Type</a:t>
            </a:r>
          </a:p>
          <a:p>
            <a:pPr marL="285750" indent="-285750">
              <a:lnSpc>
                <a:spcPct val="150000"/>
              </a:lnSpc>
              <a:buFont typeface="Wingdings" pitchFamily="2" charset="2"/>
              <a:buChar char="ü"/>
            </a:pPr>
            <a:r>
              <a:rPr lang="en-US" sz="2200" dirty="0"/>
              <a:t>Orbit vs. Payload Mass</a:t>
            </a:r>
          </a:p>
          <a:p>
            <a:endParaRPr lang="en-US" dirty="0"/>
          </a:p>
          <a:p>
            <a:r>
              <a:rPr lang="en-US" dirty="0"/>
              <a:t>* Relationship between variables - correlation</a:t>
            </a:r>
          </a:p>
        </p:txBody>
      </p:sp>
      <p:sp>
        <p:nvSpPr>
          <p:cNvPr id="26" name="TextBox 25">
            <a:extLst>
              <a:ext uri="{FF2B5EF4-FFF2-40B4-BE49-F238E27FC236}">
                <a16:creationId xmlns:a16="http://schemas.microsoft.com/office/drawing/2014/main" id="{1530FD7E-67F7-B0EE-E147-BDA0E4CE9ADC}"/>
              </a:ext>
            </a:extLst>
          </p:cNvPr>
          <p:cNvSpPr txBox="1"/>
          <p:nvPr/>
        </p:nvSpPr>
        <p:spPr>
          <a:xfrm>
            <a:off x="6284691" y="1616151"/>
            <a:ext cx="4274288" cy="1938992"/>
          </a:xfrm>
          <a:prstGeom prst="rect">
            <a:avLst/>
          </a:prstGeom>
          <a:solidFill>
            <a:srgbClr val="FF726F"/>
          </a:solidFill>
        </p:spPr>
        <p:txBody>
          <a:bodyPr wrap="square" rtlCol="0">
            <a:spAutoFit/>
          </a:bodyPr>
          <a:lstStyle/>
          <a:p>
            <a:pPr>
              <a:lnSpc>
                <a:spcPct val="150000"/>
              </a:lnSpc>
            </a:pPr>
            <a:r>
              <a:rPr lang="en-US" sz="2200" dirty="0"/>
              <a:t> </a:t>
            </a:r>
            <a:r>
              <a:rPr lang="en-US" sz="2200" b="1" dirty="0"/>
              <a:t>Bar Graph *</a:t>
            </a:r>
          </a:p>
          <a:p>
            <a:pPr marL="285750" indent="-285750">
              <a:lnSpc>
                <a:spcPct val="150000"/>
              </a:lnSpc>
              <a:buFont typeface="Wingdings" pitchFamily="2" charset="2"/>
              <a:buChar char="ü"/>
            </a:pPr>
            <a:r>
              <a:rPr lang="en-US" sz="2200" dirty="0"/>
              <a:t>Success rate vs. Orbit</a:t>
            </a:r>
          </a:p>
          <a:p>
            <a:endParaRPr lang="en-US" dirty="0"/>
          </a:p>
          <a:p>
            <a:r>
              <a:rPr lang="en-US" dirty="0"/>
              <a:t>* Relationship between numeric and categorical variables</a:t>
            </a:r>
          </a:p>
        </p:txBody>
      </p:sp>
      <p:sp>
        <p:nvSpPr>
          <p:cNvPr id="27" name="TextBox 26">
            <a:extLst>
              <a:ext uri="{FF2B5EF4-FFF2-40B4-BE49-F238E27FC236}">
                <a16:creationId xmlns:a16="http://schemas.microsoft.com/office/drawing/2014/main" id="{111B9755-5341-4EB9-2DF3-789B045C735D}"/>
              </a:ext>
            </a:extLst>
          </p:cNvPr>
          <p:cNvSpPr txBox="1"/>
          <p:nvPr/>
        </p:nvSpPr>
        <p:spPr>
          <a:xfrm>
            <a:off x="6305956" y="3859622"/>
            <a:ext cx="4274288" cy="2215991"/>
          </a:xfrm>
          <a:prstGeom prst="rect">
            <a:avLst/>
          </a:prstGeom>
          <a:solidFill>
            <a:srgbClr val="FF726F"/>
          </a:solidFill>
        </p:spPr>
        <p:txBody>
          <a:bodyPr wrap="square" rtlCol="0">
            <a:spAutoFit/>
          </a:bodyPr>
          <a:lstStyle/>
          <a:p>
            <a:pPr>
              <a:lnSpc>
                <a:spcPct val="150000"/>
              </a:lnSpc>
            </a:pPr>
            <a:r>
              <a:rPr lang="en-US" sz="2200" dirty="0"/>
              <a:t> </a:t>
            </a:r>
            <a:r>
              <a:rPr lang="en-US" sz="2200" b="1" dirty="0"/>
              <a:t>Line Graph *</a:t>
            </a:r>
          </a:p>
          <a:p>
            <a:pPr marL="285750" indent="-285750">
              <a:lnSpc>
                <a:spcPct val="150000"/>
              </a:lnSpc>
              <a:buFont typeface="Wingdings" pitchFamily="2" charset="2"/>
              <a:buChar char="ü"/>
            </a:pPr>
            <a:r>
              <a:rPr lang="en-US" sz="2200" dirty="0"/>
              <a:t>Success rate vs. Year</a:t>
            </a:r>
          </a:p>
          <a:p>
            <a:endParaRPr lang="en-US" dirty="0"/>
          </a:p>
          <a:p>
            <a:r>
              <a:rPr lang="en-US" dirty="0"/>
              <a:t>* Shows data variables and trends that helps to predict about result not yet recorded</a:t>
            </a:r>
          </a:p>
        </p:txBody>
      </p:sp>
      <p:sp>
        <p:nvSpPr>
          <p:cNvPr id="2" name="TextBox 1">
            <a:extLst>
              <a:ext uri="{FF2B5EF4-FFF2-40B4-BE49-F238E27FC236}">
                <a16:creationId xmlns:a16="http://schemas.microsoft.com/office/drawing/2014/main" id="{5469F7C3-2C02-1D7E-B9F8-C7BB2B342780}"/>
              </a:ext>
            </a:extLst>
          </p:cNvPr>
          <p:cNvSpPr txBox="1"/>
          <p:nvPr/>
        </p:nvSpPr>
        <p:spPr>
          <a:xfrm>
            <a:off x="709687" y="6273209"/>
            <a:ext cx="6103088" cy="369332"/>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hlinkClick r:id="rId2"/>
              </a:rPr>
              <a:t>Link</a:t>
            </a:r>
            <a:endParaRPr lang="en-US" dirty="0"/>
          </a:p>
        </p:txBody>
      </p:sp>
    </p:spTree>
    <p:extLst>
      <p:ext uri="{BB962C8B-B14F-4D97-AF65-F5344CB8AC3E}">
        <p14:creationId xmlns:p14="http://schemas.microsoft.com/office/powerpoint/2010/main" val="3975236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F2C3D9-6E6B-6917-1106-35F2B35D119F}"/>
              </a:ext>
            </a:extLst>
          </p:cNvPr>
          <p:cNvSpPr>
            <a:spLocks noGrp="1"/>
          </p:cNvSpPr>
          <p:nvPr>
            <p:ph type="sldNum" sz="quarter" idx="12"/>
          </p:nvPr>
        </p:nvSpPr>
        <p:spPr/>
        <p:txBody>
          <a:bodyPr/>
          <a:lstStyle/>
          <a:p>
            <a:fld id="{A190C97C-0095-2443-AC12-FA4CBA4ACD4D}" type="slidenum">
              <a:rPr lang="en-US" smtClean="0"/>
              <a:t>15</a:t>
            </a:fld>
            <a:endParaRPr lang="en-US"/>
          </a:p>
        </p:txBody>
      </p:sp>
      <p:sp>
        <p:nvSpPr>
          <p:cNvPr id="6" name="Slide Number Placeholder 3">
            <a:extLst>
              <a:ext uri="{FF2B5EF4-FFF2-40B4-BE49-F238E27FC236}">
                <a16:creationId xmlns:a16="http://schemas.microsoft.com/office/drawing/2014/main" id="{DE0A4D68-AA90-5AB9-DC8D-D0B52022B3F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15</a:t>
            </a:fld>
            <a:endParaRPr lang="en-US"/>
          </a:p>
        </p:txBody>
      </p:sp>
      <p:sp>
        <p:nvSpPr>
          <p:cNvPr id="7" name="Slide Number Placeholder 3">
            <a:extLst>
              <a:ext uri="{FF2B5EF4-FFF2-40B4-BE49-F238E27FC236}">
                <a16:creationId xmlns:a16="http://schemas.microsoft.com/office/drawing/2014/main" id="{D35A897E-DDD9-5CF6-9B6F-99676FB924C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15</a:t>
            </a:fld>
            <a:endParaRPr lang="en-US"/>
          </a:p>
        </p:txBody>
      </p:sp>
      <p:sp>
        <p:nvSpPr>
          <p:cNvPr id="8" name="Rounded Rectangle 7">
            <a:extLst>
              <a:ext uri="{FF2B5EF4-FFF2-40B4-BE49-F238E27FC236}">
                <a16:creationId xmlns:a16="http://schemas.microsoft.com/office/drawing/2014/main" id="{1D1C9C7C-9D86-8EF8-0929-C26D93DDF309}"/>
              </a:ext>
            </a:extLst>
          </p:cNvPr>
          <p:cNvSpPr/>
          <p:nvPr/>
        </p:nvSpPr>
        <p:spPr>
          <a:xfrm>
            <a:off x="573308" y="5019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highlight>
                  <a:srgbClr val="F2F2F2"/>
                </a:highlight>
                <a:latin typeface="Abadi"/>
              </a:rPr>
              <a:t>EDA with SQL</a:t>
            </a:r>
          </a:p>
        </p:txBody>
      </p:sp>
      <p:sp>
        <p:nvSpPr>
          <p:cNvPr id="9" name="Rounded Rectangle 8">
            <a:extLst>
              <a:ext uri="{FF2B5EF4-FFF2-40B4-BE49-F238E27FC236}">
                <a16:creationId xmlns:a16="http://schemas.microsoft.com/office/drawing/2014/main" id="{BD6B3AB2-205C-473D-2DE5-4BF12B225C02}"/>
              </a:ext>
            </a:extLst>
          </p:cNvPr>
          <p:cNvSpPr/>
          <p:nvPr/>
        </p:nvSpPr>
        <p:spPr>
          <a:xfrm>
            <a:off x="573308" y="1444752"/>
            <a:ext cx="10909005" cy="482845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10" name="Slide Number Placeholder 19">
            <a:extLst>
              <a:ext uri="{FF2B5EF4-FFF2-40B4-BE49-F238E27FC236}">
                <a16:creationId xmlns:a16="http://schemas.microsoft.com/office/drawing/2014/main" id="{DA921BE2-6C39-F350-F5C7-3104D384A26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15</a:t>
            </a:fld>
            <a:endParaRPr lang="en-US"/>
          </a:p>
        </p:txBody>
      </p:sp>
      <p:sp>
        <p:nvSpPr>
          <p:cNvPr id="11" name="TextBox 10">
            <a:extLst>
              <a:ext uri="{FF2B5EF4-FFF2-40B4-BE49-F238E27FC236}">
                <a16:creationId xmlns:a16="http://schemas.microsoft.com/office/drawing/2014/main" id="{98D08B84-101F-FFF7-B072-79A46BD6D9AE}"/>
              </a:ext>
            </a:extLst>
          </p:cNvPr>
          <p:cNvSpPr txBox="1"/>
          <p:nvPr/>
        </p:nvSpPr>
        <p:spPr>
          <a:xfrm>
            <a:off x="1046377" y="1534571"/>
            <a:ext cx="9962865" cy="4619854"/>
          </a:xfrm>
          <a:prstGeom prst="rect">
            <a:avLst/>
          </a:prstGeom>
          <a:noFill/>
        </p:spPr>
        <p:txBody>
          <a:bodyPr wrap="square" rtlCol="0">
            <a:spAutoFit/>
          </a:bodyPr>
          <a:lstStyle/>
          <a:p>
            <a:pPr>
              <a:lnSpc>
                <a:spcPct val="150000"/>
              </a:lnSpc>
            </a:pPr>
            <a:r>
              <a:rPr lang="en-US" dirty="0">
                <a:solidFill>
                  <a:schemeClr val="bg1"/>
                </a:solidFill>
              </a:rPr>
              <a:t> </a:t>
            </a:r>
            <a:r>
              <a:rPr lang="en-US" b="1" dirty="0">
                <a:solidFill>
                  <a:schemeClr val="bg1"/>
                </a:solidFill>
              </a:rPr>
              <a:t>EDA is used to get insight from data by SQL queries. Some of  answers are getting by SQL queries. For example:</a:t>
            </a:r>
          </a:p>
          <a:p>
            <a:pPr marL="285750" indent="-285750">
              <a:lnSpc>
                <a:spcPct val="150000"/>
              </a:lnSpc>
              <a:buFont typeface="Wingdings" pitchFamily="2" charset="2"/>
              <a:buChar char="ü"/>
            </a:pPr>
            <a:r>
              <a:rPr lang="en-US" dirty="0">
                <a:solidFill>
                  <a:schemeClr val="bg1"/>
                </a:solidFill>
              </a:rPr>
              <a:t>The names of the unique launch sites in the space mission,</a:t>
            </a:r>
          </a:p>
          <a:p>
            <a:pPr marL="285750" indent="-285750">
              <a:lnSpc>
                <a:spcPct val="150000"/>
              </a:lnSpc>
              <a:buFont typeface="Wingdings" pitchFamily="2" charset="2"/>
              <a:buChar char="ü"/>
            </a:pPr>
            <a:r>
              <a:rPr lang="en-US" dirty="0">
                <a:solidFill>
                  <a:schemeClr val="bg1"/>
                </a:solidFill>
              </a:rPr>
              <a:t>5 records where launch sites begin with the string 'CCA’,</a:t>
            </a:r>
          </a:p>
          <a:p>
            <a:pPr marL="342900" indent="-342900">
              <a:lnSpc>
                <a:spcPct val="150000"/>
              </a:lnSpc>
              <a:buFont typeface="Wingdings" pitchFamily="2" charset="2"/>
              <a:buChar char="ü"/>
            </a:pPr>
            <a:r>
              <a:rPr lang="en-US" dirty="0">
                <a:solidFill>
                  <a:schemeClr val="bg1"/>
                </a:solidFill>
              </a:rPr>
              <a:t>The total payload mass carried by boosters launched by NASA (CRS),</a:t>
            </a:r>
          </a:p>
          <a:p>
            <a:pPr marL="342900" indent="-342900">
              <a:lnSpc>
                <a:spcPct val="150000"/>
              </a:lnSpc>
              <a:buFont typeface="Wingdings" pitchFamily="2" charset="2"/>
              <a:buChar char="ü"/>
            </a:pPr>
            <a:r>
              <a:rPr lang="en-US" dirty="0">
                <a:solidFill>
                  <a:schemeClr val="bg1"/>
                </a:solidFill>
              </a:rPr>
              <a:t>Average payload mass carried by booster version F9 v1.1,</a:t>
            </a:r>
          </a:p>
          <a:p>
            <a:pPr marL="342900" indent="-342900">
              <a:lnSpc>
                <a:spcPct val="150000"/>
              </a:lnSpc>
              <a:buFont typeface="Wingdings" pitchFamily="2" charset="2"/>
              <a:buChar char="ü"/>
            </a:pPr>
            <a:r>
              <a:rPr lang="en-US" dirty="0">
                <a:solidFill>
                  <a:schemeClr val="bg1"/>
                </a:solidFill>
              </a:rPr>
              <a:t>List the date when the first successful landing outcome in ground pad was achieved,</a:t>
            </a:r>
          </a:p>
          <a:p>
            <a:pPr marL="342900" indent="-342900">
              <a:lnSpc>
                <a:spcPct val="150000"/>
              </a:lnSpc>
              <a:buFont typeface="Wingdings" pitchFamily="2" charset="2"/>
              <a:buChar char="ü"/>
            </a:pPr>
            <a:r>
              <a:rPr lang="en-US" dirty="0">
                <a:solidFill>
                  <a:schemeClr val="bg1"/>
                </a:solidFill>
              </a:rPr>
              <a:t>List the names of the boosters which have success in drone ship and have payload mass greater than 4000 but less than 6000,</a:t>
            </a:r>
          </a:p>
          <a:p>
            <a:pPr marL="342900" indent="-342900">
              <a:lnSpc>
                <a:spcPct val="150000"/>
              </a:lnSpc>
              <a:buFont typeface="Wingdings" pitchFamily="2" charset="2"/>
              <a:buChar char="ü"/>
            </a:pPr>
            <a:r>
              <a:rPr lang="en-US" dirty="0">
                <a:solidFill>
                  <a:schemeClr val="bg1"/>
                </a:solidFill>
              </a:rPr>
              <a:t>List the total number of successful and failure mission outcomes,</a:t>
            </a:r>
          </a:p>
          <a:p>
            <a:pPr marL="342900" indent="-342900">
              <a:lnSpc>
                <a:spcPct val="150000"/>
              </a:lnSpc>
              <a:buFont typeface="Wingdings" pitchFamily="2" charset="2"/>
              <a:buChar char="ü"/>
            </a:pPr>
            <a:r>
              <a:rPr lang="en-US" dirty="0">
                <a:solidFill>
                  <a:schemeClr val="bg1"/>
                </a:solidFill>
              </a:rPr>
              <a:t>List the names of the </a:t>
            </a:r>
            <a:r>
              <a:rPr lang="en-US" dirty="0" err="1">
                <a:solidFill>
                  <a:schemeClr val="bg1"/>
                </a:solidFill>
              </a:rPr>
              <a:t>booster_versions</a:t>
            </a:r>
            <a:r>
              <a:rPr lang="en-US" dirty="0">
                <a:solidFill>
                  <a:schemeClr val="bg1"/>
                </a:solidFill>
              </a:rPr>
              <a:t> which have carried the maximum payload mass…</a:t>
            </a:r>
          </a:p>
        </p:txBody>
      </p:sp>
    </p:spTree>
    <p:extLst>
      <p:ext uri="{BB962C8B-B14F-4D97-AF65-F5344CB8AC3E}">
        <p14:creationId xmlns:p14="http://schemas.microsoft.com/office/powerpoint/2010/main" val="2324707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CFC3EC-1620-2458-6A96-F0BBC149B695}"/>
              </a:ext>
            </a:extLst>
          </p:cNvPr>
          <p:cNvSpPr>
            <a:spLocks noGrp="1"/>
          </p:cNvSpPr>
          <p:nvPr>
            <p:ph type="sldNum" sz="quarter" idx="12"/>
          </p:nvPr>
        </p:nvSpPr>
        <p:spPr>
          <a:xfrm>
            <a:off x="8610600" y="6356350"/>
            <a:ext cx="2743200" cy="365125"/>
          </a:xfrm>
        </p:spPr>
        <p:txBody>
          <a:bodyPr/>
          <a:lstStyle/>
          <a:p>
            <a:fld id="{A190C97C-0095-2443-AC12-FA4CBA4ACD4D}" type="slidenum">
              <a:rPr lang="en-US" smtClean="0"/>
              <a:t>16</a:t>
            </a:fld>
            <a:endParaRPr lang="en-US"/>
          </a:p>
        </p:txBody>
      </p:sp>
      <p:sp>
        <p:nvSpPr>
          <p:cNvPr id="5" name="Slide Number Placeholder 3">
            <a:extLst>
              <a:ext uri="{FF2B5EF4-FFF2-40B4-BE49-F238E27FC236}">
                <a16:creationId xmlns:a16="http://schemas.microsoft.com/office/drawing/2014/main" id="{4A5C4E07-9C03-8B2E-6179-1A034808601C}"/>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16</a:t>
            </a:fld>
            <a:endParaRPr lang="en-US"/>
          </a:p>
        </p:txBody>
      </p:sp>
      <p:sp>
        <p:nvSpPr>
          <p:cNvPr id="6" name="Slide Number Placeholder 3">
            <a:extLst>
              <a:ext uri="{FF2B5EF4-FFF2-40B4-BE49-F238E27FC236}">
                <a16:creationId xmlns:a16="http://schemas.microsoft.com/office/drawing/2014/main" id="{2E129854-CCDB-ACE9-EB2D-62BF00563033}"/>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16</a:t>
            </a:fld>
            <a:endParaRPr lang="en-US"/>
          </a:p>
        </p:txBody>
      </p:sp>
      <p:sp>
        <p:nvSpPr>
          <p:cNvPr id="7" name="Rounded Rectangle 6">
            <a:extLst>
              <a:ext uri="{FF2B5EF4-FFF2-40B4-BE49-F238E27FC236}">
                <a16:creationId xmlns:a16="http://schemas.microsoft.com/office/drawing/2014/main" id="{7EE6F217-0E2D-FB8B-F7E8-8F23AD6BB63E}"/>
              </a:ext>
            </a:extLst>
          </p:cNvPr>
          <p:cNvSpPr/>
          <p:nvPr/>
        </p:nvSpPr>
        <p:spPr>
          <a:xfrm>
            <a:off x="573308" y="5019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highlight>
                  <a:srgbClr val="F2F2F2"/>
                </a:highlight>
                <a:latin typeface="Abadi"/>
              </a:rPr>
              <a:t>Build an Interactive Map with Folium</a:t>
            </a:r>
          </a:p>
        </p:txBody>
      </p:sp>
      <p:sp>
        <p:nvSpPr>
          <p:cNvPr id="8" name="Rounded Rectangle 7">
            <a:extLst>
              <a:ext uri="{FF2B5EF4-FFF2-40B4-BE49-F238E27FC236}">
                <a16:creationId xmlns:a16="http://schemas.microsoft.com/office/drawing/2014/main" id="{E438D011-0FC9-A631-7297-4BEF6B69B8C7}"/>
              </a:ext>
            </a:extLst>
          </p:cNvPr>
          <p:cNvSpPr/>
          <p:nvPr/>
        </p:nvSpPr>
        <p:spPr>
          <a:xfrm>
            <a:off x="573308" y="1444752"/>
            <a:ext cx="10909005" cy="482845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9" name="Slide Number Placeholder 19">
            <a:extLst>
              <a:ext uri="{FF2B5EF4-FFF2-40B4-BE49-F238E27FC236}">
                <a16:creationId xmlns:a16="http://schemas.microsoft.com/office/drawing/2014/main" id="{BA220348-B80D-7DBD-5CEA-0C13554AF47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16</a:t>
            </a:fld>
            <a:endParaRPr lang="en-US"/>
          </a:p>
        </p:txBody>
      </p:sp>
      <p:sp>
        <p:nvSpPr>
          <p:cNvPr id="10" name="TextBox 9">
            <a:extLst>
              <a:ext uri="{FF2B5EF4-FFF2-40B4-BE49-F238E27FC236}">
                <a16:creationId xmlns:a16="http://schemas.microsoft.com/office/drawing/2014/main" id="{0A4D855E-9D1F-BD76-1827-23BE27AE1EBD}"/>
              </a:ext>
            </a:extLst>
          </p:cNvPr>
          <p:cNvSpPr txBox="1"/>
          <p:nvPr/>
        </p:nvSpPr>
        <p:spPr>
          <a:xfrm>
            <a:off x="1046377" y="1832283"/>
            <a:ext cx="9962865" cy="4199611"/>
          </a:xfrm>
          <a:prstGeom prst="rect">
            <a:avLst/>
          </a:prstGeom>
          <a:noFill/>
        </p:spPr>
        <p:txBody>
          <a:bodyPr wrap="square" rtlCol="0">
            <a:spAutoFit/>
          </a:bodyPr>
          <a:lstStyle/>
          <a:p>
            <a:pPr>
              <a:lnSpc>
                <a:spcPct val="150000"/>
              </a:lnSpc>
            </a:pPr>
            <a:r>
              <a:rPr lang="en-US" sz="2000" dirty="0">
                <a:solidFill>
                  <a:schemeClr val="bg1"/>
                </a:solidFill>
              </a:rPr>
              <a:t>Launch Data is visualized on an interactive map. </a:t>
            </a:r>
          </a:p>
          <a:p>
            <a:pPr marL="342900" indent="-342900">
              <a:lnSpc>
                <a:spcPct val="150000"/>
              </a:lnSpc>
              <a:buFont typeface="Wingdings" pitchFamily="2" charset="2"/>
              <a:buChar char="§"/>
            </a:pPr>
            <a:r>
              <a:rPr lang="en-US" sz="2000" dirty="0">
                <a:solidFill>
                  <a:schemeClr val="bg1"/>
                </a:solidFill>
              </a:rPr>
              <a:t>After getting the Latitude and Longitude coordinates at each launch </a:t>
            </a:r>
          </a:p>
          <a:p>
            <a:pPr>
              <a:lnSpc>
                <a:spcPct val="150000"/>
              </a:lnSpc>
            </a:pPr>
            <a:r>
              <a:rPr lang="en-US" sz="2000" dirty="0">
                <a:solidFill>
                  <a:schemeClr val="bg1"/>
                </a:solidFill>
              </a:rPr>
              <a:t>      site, they are indicated by a circle marker and labeled with the launch </a:t>
            </a:r>
          </a:p>
          <a:p>
            <a:pPr>
              <a:lnSpc>
                <a:spcPct val="150000"/>
              </a:lnSpc>
            </a:pPr>
            <a:r>
              <a:rPr lang="en-US" sz="2000" dirty="0">
                <a:solidFill>
                  <a:schemeClr val="bg1"/>
                </a:solidFill>
              </a:rPr>
              <a:t>       site name.</a:t>
            </a:r>
          </a:p>
          <a:p>
            <a:pPr marL="800100" lvl="1" indent="-342900">
              <a:lnSpc>
                <a:spcPct val="150000"/>
              </a:lnSpc>
              <a:buFont typeface="Wingdings" pitchFamily="2" charset="2"/>
              <a:buChar char="§"/>
            </a:pPr>
            <a:r>
              <a:rPr lang="en-US" sz="2000" dirty="0" err="1">
                <a:solidFill>
                  <a:schemeClr val="bg1"/>
                </a:solidFill>
              </a:rPr>
              <a:t>Folium.Circle</a:t>
            </a:r>
            <a:r>
              <a:rPr lang="en-US" sz="2000" dirty="0">
                <a:solidFill>
                  <a:schemeClr val="bg1"/>
                </a:solidFill>
              </a:rPr>
              <a:t> , </a:t>
            </a:r>
            <a:r>
              <a:rPr lang="en-US" sz="2000" dirty="0" err="1">
                <a:solidFill>
                  <a:schemeClr val="bg1"/>
                </a:solidFill>
              </a:rPr>
              <a:t>folium.map.Marker</a:t>
            </a:r>
            <a:r>
              <a:rPr lang="en-US" sz="2000" dirty="0">
                <a:solidFill>
                  <a:schemeClr val="bg1"/>
                </a:solidFill>
              </a:rPr>
              <a:t> , </a:t>
            </a:r>
            <a:r>
              <a:rPr lang="en-US" sz="2000" dirty="0" err="1">
                <a:solidFill>
                  <a:schemeClr val="bg1"/>
                </a:solidFill>
              </a:rPr>
              <a:t>folium.features.DevIcon</a:t>
            </a:r>
            <a:endParaRPr lang="en-US" sz="2000" dirty="0">
              <a:solidFill>
                <a:schemeClr val="bg1"/>
              </a:solidFill>
            </a:endParaRPr>
          </a:p>
          <a:p>
            <a:pPr marL="342900" indent="-342900">
              <a:lnSpc>
                <a:spcPct val="150000"/>
              </a:lnSpc>
              <a:buFont typeface="Wingdings" pitchFamily="2" charset="2"/>
              <a:buChar char="§"/>
            </a:pPr>
            <a:r>
              <a:rPr lang="en-US" sz="2000" dirty="0">
                <a:solidFill>
                  <a:schemeClr val="bg1"/>
                </a:solidFill>
              </a:rPr>
              <a:t>Assigned the </a:t>
            </a:r>
            <a:r>
              <a:rPr lang="en-US" sz="2000" dirty="0" err="1">
                <a:solidFill>
                  <a:schemeClr val="bg1"/>
                </a:solidFill>
              </a:rPr>
              <a:t>dataframe</a:t>
            </a:r>
            <a:r>
              <a:rPr lang="en-US" sz="2000" dirty="0">
                <a:solidFill>
                  <a:schemeClr val="bg1"/>
                </a:solidFill>
              </a:rPr>
              <a:t> </a:t>
            </a:r>
            <a:r>
              <a:rPr lang="en-US" sz="2000" dirty="0" err="1">
                <a:solidFill>
                  <a:schemeClr val="bg1"/>
                </a:solidFill>
              </a:rPr>
              <a:t>launch_outcomes</a:t>
            </a:r>
            <a:r>
              <a:rPr lang="en-US" sz="2000" dirty="0">
                <a:solidFill>
                  <a:schemeClr val="bg1"/>
                </a:solidFill>
              </a:rPr>
              <a:t> to classes 0 and 1 on the map</a:t>
            </a:r>
          </a:p>
          <a:p>
            <a:pPr>
              <a:lnSpc>
                <a:spcPct val="150000"/>
              </a:lnSpc>
            </a:pPr>
            <a:r>
              <a:rPr lang="en-US" sz="2000" dirty="0">
                <a:solidFill>
                  <a:schemeClr val="bg1"/>
                </a:solidFill>
              </a:rPr>
              <a:t>      in a </a:t>
            </a:r>
            <a:r>
              <a:rPr lang="en-US" sz="2000" dirty="0" err="1">
                <a:solidFill>
                  <a:schemeClr val="bg1"/>
                </a:solidFill>
              </a:rPr>
              <a:t>MarkerCluster</a:t>
            </a:r>
            <a:r>
              <a:rPr lang="en-US" sz="2000" dirty="0">
                <a:solidFill>
                  <a:schemeClr val="bg1"/>
                </a:solidFill>
              </a:rPr>
              <a:t>(). 1 is implied success and 0 is implied failure.</a:t>
            </a:r>
          </a:p>
          <a:p>
            <a:pPr marL="342900" indent="-342900">
              <a:lnSpc>
                <a:spcPct val="150000"/>
              </a:lnSpc>
              <a:buFont typeface="Wingdings" pitchFamily="2" charset="2"/>
              <a:buChar char="§"/>
            </a:pPr>
            <a:r>
              <a:rPr lang="en-US" sz="2000" dirty="0">
                <a:solidFill>
                  <a:schemeClr val="bg1"/>
                </a:solidFill>
              </a:rPr>
              <a:t>Calculated the distance between a launch site to a specified place such as highway, coastlines, railways etc.</a:t>
            </a:r>
          </a:p>
        </p:txBody>
      </p:sp>
      <p:pic>
        <p:nvPicPr>
          <p:cNvPr id="5124" name="Picture 4" descr="Visualizing NYC Bike Data on interactive and animated maps with Folium  plugins">
            <a:extLst>
              <a:ext uri="{FF2B5EF4-FFF2-40B4-BE49-F238E27FC236}">
                <a16:creationId xmlns:a16="http://schemas.microsoft.com/office/drawing/2014/main" id="{E9EB3B1C-B5D1-73D5-0CF4-D96E90F01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5368" y="2322609"/>
            <a:ext cx="2508432" cy="1536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865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77D2EC-7347-9C14-067E-4E040876FB94}"/>
              </a:ext>
            </a:extLst>
          </p:cNvPr>
          <p:cNvSpPr>
            <a:spLocks noGrp="1"/>
          </p:cNvSpPr>
          <p:nvPr>
            <p:ph type="sldNum" sz="quarter" idx="12"/>
          </p:nvPr>
        </p:nvSpPr>
        <p:spPr/>
        <p:txBody>
          <a:bodyPr/>
          <a:lstStyle/>
          <a:p>
            <a:fld id="{A190C97C-0095-2443-AC12-FA4CBA4ACD4D}" type="slidenum">
              <a:rPr lang="en-US" smtClean="0"/>
              <a:t>17</a:t>
            </a:fld>
            <a:endParaRPr lang="en-US"/>
          </a:p>
        </p:txBody>
      </p:sp>
      <p:sp>
        <p:nvSpPr>
          <p:cNvPr id="3" name="Slide Number Placeholder 3">
            <a:extLst>
              <a:ext uri="{FF2B5EF4-FFF2-40B4-BE49-F238E27FC236}">
                <a16:creationId xmlns:a16="http://schemas.microsoft.com/office/drawing/2014/main" id="{6EE694C6-9E3B-890B-C27C-5238385741E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17</a:t>
            </a:fld>
            <a:endParaRPr lang="en-US"/>
          </a:p>
        </p:txBody>
      </p:sp>
      <p:sp>
        <p:nvSpPr>
          <p:cNvPr id="4" name="Slide Number Placeholder 3">
            <a:extLst>
              <a:ext uri="{FF2B5EF4-FFF2-40B4-BE49-F238E27FC236}">
                <a16:creationId xmlns:a16="http://schemas.microsoft.com/office/drawing/2014/main" id="{59F42256-5F97-DA63-B589-6BBBBCC8A8F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17</a:t>
            </a:fld>
            <a:endParaRPr lang="en-US"/>
          </a:p>
        </p:txBody>
      </p:sp>
      <p:sp>
        <p:nvSpPr>
          <p:cNvPr id="5" name="Slide Number Placeholder 3">
            <a:extLst>
              <a:ext uri="{FF2B5EF4-FFF2-40B4-BE49-F238E27FC236}">
                <a16:creationId xmlns:a16="http://schemas.microsoft.com/office/drawing/2014/main" id="{A88D3717-DF42-2300-536E-27257CBC7C6C}"/>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17</a:t>
            </a:fld>
            <a:endParaRPr lang="en-US"/>
          </a:p>
        </p:txBody>
      </p:sp>
      <p:sp>
        <p:nvSpPr>
          <p:cNvPr id="6" name="Rounded Rectangle 5">
            <a:extLst>
              <a:ext uri="{FF2B5EF4-FFF2-40B4-BE49-F238E27FC236}">
                <a16:creationId xmlns:a16="http://schemas.microsoft.com/office/drawing/2014/main" id="{80A4C041-43C4-4C2B-29D7-2D9BE9B4628B}"/>
              </a:ext>
            </a:extLst>
          </p:cNvPr>
          <p:cNvSpPr/>
          <p:nvPr/>
        </p:nvSpPr>
        <p:spPr>
          <a:xfrm>
            <a:off x="573308" y="5019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highlight>
                  <a:srgbClr val="F2F2F2"/>
                </a:highlight>
                <a:latin typeface="Abadi"/>
              </a:rPr>
              <a:t>Build a Dashboard with </a:t>
            </a:r>
            <a:r>
              <a:rPr lang="en-US" sz="3200" dirty="0" err="1">
                <a:solidFill>
                  <a:schemeClr val="bg1"/>
                </a:solidFill>
                <a:highlight>
                  <a:srgbClr val="F2F2F2"/>
                </a:highlight>
                <a:latin typeface="Abadi"/>
              </a:rPr>
              <a:t>Plotly</a:t>
            </a:r>
            <a:r>
              <a:rPr lang="en-US" sz="3200" dirty="0">
                <a:solidFill>
                  <a:schemeClr val="bg1"/>
                </a:solidFill>
                <a:highlight>
                  <a:srgbClr val="F2F2F2"/>
                </a:highlight>
                <a:latin typeface="Abadi"/>
              </a:rPr>
              <a:t> Dash</a:t>
            </a:r>
          </a:p>
        </p:txBody>
      </p:sp>
      <p:sp>
        <p:nvSpPr>
          <p:cNvPr id="7" name="Rounded Rectangle 6">
            <a:extLst>
              <a:ext uri="{FF2B5EF4-FFF2-40B4-BE49-F238E27FC236}">
                <a16:creationId xmlns:a16="http://schemas.microsoft.com/office/drawing/2014/main" id="{2F6C0377-8857-7B0D-1E72-8E213381AD89}"/>
              </a:ext>
            </a:extLst>
          </p:cNvPr>
          <p:cNvSpPr/>
          <p:nvPr/>
        </p:nvSpPr>
        <p:spPr>
          <a:xfrm>
            <a:off x="573308" y="1444752"/>
            <a:ext cx="10909005" cy="482845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solidFill>
                  <a:schemeClr val="bg1"/>
                </a:solidFill>
              </a:rPr>
              <a:t>An interactive dashboard built with </a:t>
            </a:r>
            <a:r>
              <a:rPr lang="en-US" sz="2200" b="1" dirty="0" err="1">
                <a:solidFill>
                  <a:schemeClr val="bg1"/>
                </a:solidFill>
              </a:rPr>
              <a:t>Plotly</a:t>
            </a:r>
            <a:r>
              <a:rPr lang="en-US" sz="2200" b="1" dirty="0">
                <a:solidFill>
                  <a:schemeClr val="bg1"/>
                </a:solidFill>
              </a:rPr>
              <a:t> Dash.</a:t>
            </a:r>
          </a:p>
          <a:p>
            <a:pPr marL="285750" indent="-285750">
              <a:buFont typeface="Wingdings" pitchFamily="2" charset="2"/>
              <a:buChar char="ü"/>
            </a:pPr>
            <a:r>
              <a:rPr lang="en-US" sz="2200" dirty="0">
                <a:solidFill>
                  <a:schemeClr val="bg1"/>
                </a:solidFill>
              </a:rPr>
              <a:t>Dropdown allows users to choose the specific launch</a:t>
            </a:r>
          </a:p>
          <a:p>
            <a:r>
              <a:rPr lang="en-US" sz="2200" dirty="0">
                <a:solidFill>
                  <a:schemeClr val="bg1"/>
                </a:solidFill>
              </a:rPr>
              <a:t>     site or all launch sites.</a:t>
            </a:r>
          </a:p>
          <a:p>
            <a:pPr marL="285750" indent="-285750">
              <a:buFont typeface="Wingdings" pitchFamily="2" charset="2"/>
              <a:buChar char="ü"/>
            </a:pPr>
            <a:r>
              <a:rPr lang="en-US" sz="2200" dirty="0">
                <a:solidFill>
                  <a:schemeClr val="bg1"/>
                </a:solidFill>
              </a:rPr>
              <a:t>Pie charts are showing the total launches according </a:t>
            </a:r>
          </a:p>
          <a:p>
            <a:r>
              <a:rPr lang="en-US" sz="2200" dirty="0">
                <a:solidFill>
                  <a:schemeClr val="bg1"/>
                </a:solidFill>
              </a:rPr>
              <a:t>     to each different sites.</a:t>
            </a:r>
          </a:p>
          <a:p>
            <a:pPr marL="285750" indent="-285750">
              <a:buFont typeface="Wingdings" pitchFamily="2" charset="2"/>
              <a:buChar char="ü"/>
            </a:pPr>
            <a:r>
              <a:rPr lang="en-US" sz="2200" dirty="0">
                <a:solidFill>
                  <a:schemeClr val="bg1"/>
                </a:solidFill>
              </a:rPr>
              <a:t>Range slider allows users to select a payload mass in</a:t>
            </a:r>
          </a:p>
          <a:p>
            <a:r>
              <a:rPr lang="en-US" sz="2200" dirty="0">
                <a:solidFill>
                  <a:schemeClr val="bg1"/>
                </a:solidFill>
              </a:rPr>
              <a:t>     a fixed range.</a:t>
            </a:r>
          </a:p>
          <a:p>
            <a:pPr marL="285750" indent="-285750">
              <a:buFont typeface="Wingdings" pitchFamily="2" charset="2"/>
              <a:buChar char="ü"/>
            </a:pPr>
            <a:r>
              <a:rPr lang="en-US" sz="2200" dirty="0">
                <a:solidFill>
                  <a:schemeClr val="bg1"/>
                </a:solidFill>
              </a:rPr>
              <a:t>Plotted scatter graph is showing the relationship with </a:t>
            </a:r>
          </a:p>
          <a:p>
            <a:r>
              <a:rPr lang="en-US" sz="2200" dirty="0">
                <a:solidFill>
                  <a:schemeClr val="bg1"/>
                </a:solidFill>
              </a:rPr>
              <a:t>     Outcome and Payload Mass (kg) for different booster </a:t>
            </a:r>
          </a:p>
          <a:p>
            <a:r>
              <a:rPr lang="en-US" sz="2200" dirty="0">
                <a:solidFill>
                  <a:schemeClr val="bg1"/>
                </a:solidFill>
              </a:rPr>
              <a:t>     version</a:t>
            </a:r>
            <a:r>
              <a:rPr lang="en-US" dirty="0">
                <a:solidFill>
                  <a:schemeClr val="bg1"/>
                </a:solidFill>
              </a:rPr>
              <a:t>.</a:t>
            </a:r>
          </a:p>
          <a:p>
            <a:r>
              <a:rPr lang="en-US" dirty="0">
                <a:solidFill>
                  <a:schemeClr val="bg1"/>
                </a:solidFill>
              </a:rPr>
              <a:t> </a:t>
            </a:r>
          </a:p>
        </p:txBody>
      </p:sp>
      <p:sp>
        <p:nvSpPr>
          <p:cNvPr id="8" name="Slide Number Placeholder 19">
            <a:extLst>
              <a:ext uri="{FF2B5EF4-FFF2-40B4-BE49-F238E27FC236}">
                <a16:creationId xmlns:a16="http://schemas.microsoft.com/office/drawing/2014/main" id="{B38A5354-10FB-1A1F-51B1-E9FD37D344E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17</a:t>
            </a:fld>
            <a:endParaRPr lang="en-US"/>
          </a:p>
        </p:txBody>
      </p:sp>
      <p:pic>
        <p:nvPicPr>
          <p:cNvPr id="6146" name="Picture 2" descr="How to create Python Interactive Dashboards with Plotly Dash: 6 steps  Tutorial - Just into Data">
            <a:extLst>
              <a:ext uri="{FF2B5EF4-FFF2-40B4-BE49-F238E27FC236}">
                <a16:creationId xmlns:a16="http://schemas.microsoft.com/office/drawing/2014/main" id="{98652EDE-F22D-C9B9-BA6D-A3538E15D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2028" y="2317750"/>
            <a:ext cx="3657600" cy="22225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D523EF9-14EB-5D77-0E08-C6DE82E1F232}"/>
              </a:ext>
            </a:extLst>
          </p:cNvPr>
          <p:cNvSpPr txBox="1"/>
          <p:nvPr/>
        </p:nvSpPr>
        <p:spPr>
          <a:xfrm>
            <a:off x="1237645" y="5759660"/>
            <a:ext cx="6103088" cy="369332"/>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hlinkClick r:id="rId3"/>
              </a:rPr>
              <a:t>Link</a:t>
            </a:r>
            <a:endParaRPr lang="en-US" dirty="0"/>
          </a:p>
        </p:txBody>
      </p:sp>
    </p:spTree>
    <p:extLst>
      <p:ext uri="{BB962C8B-B14F-4D97-AF65-F5344CB8AC3E}">
        <p14:creationId xmlns:p14="http://schemas.microsoft.com/office/powerpoint/2010/main" val="2146148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a:extLst>
              <a:ext uri="{FF2B5EF4-FFF2-40B4-BE49-F238E27FC236}">
                <a16:creationId xmlns:a16="http://schemas.microsoft.com/office/drawing/2014/main" id="{A341FD2A-2B81-CE27-A283-AC520739720E}"/>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18</a:t>
            </a:fld>
            <a:endParaRPr lang="en-US"/>
          </a:p>
        </p:txBody>
      </p:sp>
      <p:sp>
        <p:nvSpPr>
          <p:cNvPr id="11" name="Slide Number Placeholder 3">
            <a:extLst>
              <a:ext uri="{FF2B5EF4-FFF2-40B4-BE49-F238E27FC236}">
                <a16:creationId xmlns:a16="http://schemas.microsoft.com/office/drawing/2014/main" id="{1D396E41-EFED-1DBE-E7C3-E56E55949CAC}"/>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18</a:t>
            </a:fld>
            <a:endParaRPr lang="en-US"/>
          </a:p>
        </p:txBody>
      </p:sp>
      <p:sp>
        <p:nvSpPr>
          <p:cNvPr id="12" name="Slide Number Placeholder 3">
            <a:extLst>
              <a:ext uri="{FF2B5EF4-FFF2-40B4-BE49-F238E27FC236}">
                <a16:creationId xmlns:a16="http://schemas.microsoft.com/office/drawing/2014/main" id="{FF91C97E-2021-7034-2F31-18C0792830DC}"/>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18</a:t>
            </a:fld>
            <a:endParaRPr lang="en-US"/>
          </a:p>
        </p:txBody>
      </p:sp>
      <p:sp>
        <p:nvSpPr>
          <p:cNvPr id="13" name="Slide Number Placeholder 3">
            <a:extLst>
              <a:ext uri="{FF2B5EF4-FFF2-40B4-BE49-F238E27FC236}">
                <a16:creationId xmlns:a16="http://schemas.microsoft.com/office/drawing/2014/main" id="{77E4A240-121C-86A5-FF32-8C7200583602}"/>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18</a:t>
            </a:fld>
            <a:endParaRPr lang="en-US"/>
          </a:p>
        </p:txBody>
      </p:sp>
      <p:sp>
        <p:nvSpPr>
          <p:cNvPr id="14" name="Rounded Rectangle 13">
            <a:extLst>
              <a:ext uri="{FF2B5EF4-FFF2-40B4-BE49-F238E27FC236}">
                <a16:creationId xmlns:a16="http://schemas.microsoft.com/office/drawing/2014/main" id="{F933C803-E7A6-99A3-635B-06AC09F8AB1B}"/>
              </a:ext>
            </a:extLst>
          </p:cNvPr>
          <p:cNvSpPr/>
          <p:nvPr/>
        </p:nvSpPr>
        <p:spPr>
          <a:xfrm>
            <a:off x="725708" y="6543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highlight>
                  <a:srgbClr val="F2F2F2"/>
                </a:highlight>
                <a:latin typeface="Abadi"/>
              </a:rPr>
              <a:t>Predictive Analysis (Classification)</a:t>
            </a:r>
          </a:p>
        </p:txBody>
      </p:sp>
      <p:sp>
        <p:nvSpPr>
          <p:cNvPr id="15" name="Rounded Rectangle 14">
            <a:extLst>
              <a:ext uri="{FF2B5EF4-FFF2-40B4-BE49-F238E27FC236}">
                <a16:creationId xmlns:a16="http://schemas.microsoft.com/office/drawing/2014/main" id="{B037C8A6-3BB1-CFA0-AEB8-DF30B4F09CB1}"/>
              </a:ext>
            </a:extLst>
          </p:cNvPr>
          <p:cNvSpPr/>
          <p:nvPr/>
        </p:nvSpPr>
        <p:spPr>
          <a:xfrm>
            <a:off x="725708" y="1597152"/>
            <a:ext cx="10909005" cy="482845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	Data Preparation</a:t>
            </a:r>
          </a:p>
          <a:p>
            <a:pPr marL="742950" lvl="1" indent="-285750">
              <a:buFont typeface="Wingdings" pitchFamily="2" charset="2"/>
              <a:buChar char="ü"/>
            </a:pPr>
            <a:r>
              <a:rPr lang="en-US" dirty="0">
                <a:solidFill>
                  <a:schemeClr val="bg1"/>
                </a:solidFill>
              </a:rPr>
              <a:t>Load dataset into pandas</a:t>
            </a:r>
          </a:p>
          <a:p>
            <a:pPr marL="742950" lvl="1" indent="-285750">
              <a:buFont typeface="Wingdings" pitchFamily="2" charset="2"/>
              <a:buChar char="ü"/>
            </a:pPr>
            <a:r>
              <a:rPr lang="en-US" dirty="0">
                <a:solidFill>
                  <a:schemeClr val="bg1"/>
                </a:solidFill>
              </a:rPr>
              <a:t>Transform data</a:t>
            </a:r>
          </a:p>
          <a:p>
            <a:pPr marL="742950" lvl="1" indent="-285750">
              <a:buFont typeface="Wingdings" pitchFamily="2" charset="2"/>
              <a:buChar char="ü"/>
            </a:pPr>
            <a:r>
              <a:rPr lang="en-US" dirty="0">
                <a:solidFill>
                  <a:schemeClr val="bg1"/>
                </a:solidFill>
              </a:rPr>
              <a:t>Split dataset into training and test set</a:t>
            </a:r>
          </a:p>
          <a:p>
            <a:r>
              <a:rPr lang="en-US" b="1" dirty="0">
                <a:solidFill>
                  <a:schemeClr val="bg1"/>
                </a:solidFill>
              </a:rPr>
              <a:t>	Model Preparation</a:t>
            </a:r>
          </a:p>
          <a:p>
            <a:pPr marL="742950" lvl="1" indent="-285750">
              <a:buFont typeface="Wingdings" pitchFamily="2" charset="2"/>
              <a:buChar char="ü"/>
            </a:pPr>
            <a:r>
              <a:rPr lang="en-US" dirty="0">
                <a:solidFill>
                  <a:schemeClr val="bg1"/>
                </a:solidFill>
              </a:rPr>
              <a:t>Decide the type of machine learning algorithm</a:t>
            </a:r>
          </a:p>
          <a:p>
            <a:pPr marL="742950" lvl="1" indent="-285750">
              <a:buFont typeface="Wingdings" pitchFamily="2" charset="2"/>
              <a:buChar char="ü"/>
            </a:pPr>
            <a:r>
              <a:rPr lang="en-US" dirty="0">
                <a:solidFill>
                  <a:schemeClr val="bg1"/>
                </a:solidFill>
              </a:rPr>
              <a:t>Set parameters and the algorithm to </a:t>
            </a:r>
            <a:r>
              <a:rPr lang="en-US" dirty="0" err="1">
                <a:solidFill>
                  <a:schemeClr val="bg1"/>
                </a:solidFill>
              </a:rPr>
              <a:t>GridSearchcv</a:t>
            </a:r>
            <a:endParaRPr lang="en-US" dirty="0">
              <a:solidFill>
                <a:schemeClr val="bg1"/>
              </a:solidFill>
            </a:endParaRPr>
          </a:p>
          <a:p>
            <a:pPr marL="742950" lvl="1" indent="-285750">
              <a:buFont typeface="Wingdings" pitchFamily="2" charset="2"/>
              <a:buChar char="ü"/>
            </a:pPr>
            <a:r>
              <a:rPr lang="en-US" dirty="0">
                <a:solidFill>
                  <a:schemeClr val="bg1"/>
                </a:solidFill>
              </a:rPr>
              <a:t>Fit the dataset into the </a:t>
            </a:r>
            <a:r>
              <a:rPr lang="en-US" dirty="0" err="1">
                <a:solidFill>
                  <a:schemeClr val="bg1"/>
                </a:solidFill>
              </a:rPr>
              <a:t>GridSearchCV</a:t>
            </a:r>
            <a:r>
              <a:rPr lang="en-US" dirty="0">
                <a:solidFill>
                  <a:schemeClr val="bg1"/>
                </a:solidFill>
              </a:rPr>
              <a:t> objects and train it.</a:t>
            </a:r>
          </a:p>
          <a:p>
            <a:r>
              <a:rPr lang="en-US" b="1" dirty="0">
                <a:solidFill>
                  <a:schemeClr val="bg1"/>
                </a:solidFill>
              </a:rPr>
              <a:t>	Evaluating Model</a:t>
            </a:r>
          </a:p>
          <a:p>
            <a:pPr marL="742950" lvl="1" indent="-285750">
              <a:buFont typeface="Wingdings" pitchFamily="2" charset="2"/>
              <a:buChar char="ü"/>
            </a:pPr>
            <a:r>
              <a:rPr lang="en-US" dirty="0">
                <a:solidFill>
                  <a:schemeClr val="bg1"/>
                </a:solidFill>
              </a:rPr>
              <a:t>Check accuracy for each model</a:t>
            </a:r>
          </a:p>
          <a:p>
            <a:pPr marL="742950" lvl="1" indent="-285750">
              <a:buFont typeface="Wingdings" pitchFamily="2" charset="2"/>
              <a:buChar char="ü"/>
            </a:pPr>
            <a:r>
              <a:rPr lang="en-US" dirty="0">
                <a:solidFill>
                  <a:schemeClr val="bg1"/>
                </a:solidFill>
              </a:rPr>
              <a:t>Get tuned hyperparameters for each type of algorithm</a:t>
            </a:r>
          </a:p>
          <a:p>
            <a:pPr marL="742950" lvl="1" indent="-285750">
              <a:buFont typeface="Wingdings" pitchFamily="2" charset="2"/>
              <a:buChar char="ü"/>
            </a:pPr>
            <a:r>
              <a:rPr lang="en-US" dirty="0">
                <a:solidFill>
                  <a:schemeClr val="bg1"/>
                </a:solidFill>
              </a:rPr>
              <a:t>Plot confusion matrix</a:t>
            </a:r>
          </a:p>
          <a:p>
            <a:r>
              <a:rPr lang="en-US" b="1" dirty="0">
                <a:solidFill>
                  <a:schemeClr val="bg1"/>
                </a:solidFill>
              </a:rPr>
              <a:t>	Approaching to the best model</a:t>
            </a:r>
          </a:p>
          <a:p>
            <a:pPr marL="742950" lvl="1" indent="-285750">
              <a:buFont typeface="Wingdings" pitchFamily="2" charset="2"/>
              <a:buChar char="ü"/>
            </a:pPr>
            <a:r>
              <a:rPr lang="en-US" dirty="0">
                <a:solidFill>
                  <a:schemeClr val="bg1"/>
                </a:solidFill>
              </a:rPr>
              <a:t>Feature Engineering</a:t>
            </a:r>
          </a:p>
          <a:p>
            <a:pPr marL="742950" lvl="1" indent="-285750">
              <a:buFont typeface="Wingdings" pitchFamily="2" charset="2"/>
              <a:buChar char="ü"/>
            </a:pPr>
            <a:r>
              <a:rPr lang="en-US" dirty="0">
                <a:solidFill>
                  <a:schemeClr val="bg1"/>
                </a:solidFill>
              </a:rPr>
              <a:t>Algorithm Tuning</a:t>
            </a:r>
          </a:p>
          <a:p>
            <a:r>
              <a:rPr lang="en-US" u="sng" dirty="0">
                <a:solidFill>
                  <a:schemeClr val="bg1"/>
                </a:solidFill>
              </a:rPr>
              <a:t>*The model with the best accuracy score is the best model!</a:t>
            </a:r>
          </a:p>
        </p:txBody>
      </p:sp>
      <p:sp>
        <p:nvSpPr>
          <p:cNvPr id="16" name="Slide Number Placeholder 19">
            <a:extLst>
              <a:ext uri="{FF2B5EF4-FFF2-40B4-BE49-F238E27FC236}">
                <a16:creationId xmlns:a16="http://schemas.microsoft.com/office/drawing/2014/main" id="{8DF9A9EA-185A-D130-FADF-3587B6F74050}"/>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18</a:t>
            </a:fld>
            <a:endParaRPr lang="en-US"/>
          </a:p>
        </p:txBody>
      </p:sp>
      <p:pic>
        <p:nvPicPr>
          <p:cNvPr id="4098" name="Picture 2" descr="Data classification - Free miscellaneous icons">
            <a:extLst>
              <a:ext uri="{FF2B5EF4-FFF2-40B4-BE49-F238E27FC236}">
                <a16:creationId xmlns:a16="http://schemas.microsoft.com/office/drawing/2014/main" id="{50DA95D4-96FB-A92A-8D5E-22611D4276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3586" y="2403348"/>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64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7EFA8172-6DBF-C72B-C8F6-71480DAD3624}"/>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19</a:t>
            </a:fld>
            <a:endParaRPr lang="en-US"/>
          </a:p>
        </p:txBody>
      </p:sp>
      <p:sp>
        <p:nvSpPr>
          <p:cNvPr id="4" name="Slide Number Placeholder 3">
            <a:extLst>
              <a:ext uri="{FF2B5EF4-FFF2-40B4-BE49-F238E27FC236}">
                <a16:creationId xmlns:a16="http://schemas.microsoft.com/office/drawing/2014/main" id="{8949E53A-347C-0755-4C0E-393A0934F2BF}"/>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19</a:t>
            </a:fld>
            <a:endParaRPr lang="en-US"/>
          </a:p>
        </p:txBody>
      </p:sp>
      <p:sp>
        <p:nvSpPr>
          <p:cNvPr id="5" name="Slide Number Placeholder 3">
            <a:extLst>
              <a:ext uri="{FF2B5EF4-FFF2-40B4-BE49-F238E27FC236}">
                <a16:creationId xmlns:a16="http://schemas.microsoft.com/office/drawing/2014/main" id="{C24D8056-B05F-D470-850A-BCFAE74C9D64}"/>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19</a:t>
            </a:fld>
            <a:endParaRPr lang="en-US"/>
          </a:p>
        </p:txBody>
      </p:sp>
      <p:sp>
        <p:nvSpPr>
          <p:cNvPr id="6" name="Slide Number Placeholder 3">
            <a:extLst>
              <a:ext uri="{FF2B5EF4-FFF2-40B4-BE49-F238E27FC236}">
                <a16:creationId xmlns:a16="http://schemas.microsoft.com/office/drawing/2014/main" id="{A59BD9E1-7149-3AB8-28C1-EC633B417FB7}"/>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19</a:t>
            </a:fld>
            <a:endParaRPr lang="en-US"/>
          </a:p>
        </p:txBody>
      </p:sp>
      <p:sp>
        <p:nvSpPr>
          <p:cNvPr id="7" name="Rounded Rectangle 6">
            <a:extLst>
              <a:ext uri="{FF2B5EF4-FFF2-40B4-BE49-F238E27FC236}">
                <a16:creationId xmlns:a16="http://schemas.microsoft.com/office/drawing/2014/main" id="{E8DA4D3B-D018-4633-25CF-C4D72ED8D7D6}"/>
              </a:ext>
            </a:extLst>
          </p:cNvPr>
          <p:cNvSpPr/>
          <p:nvPr/>
        </p:nvSpPr>
        <p:spPr>
          <a:xfrm>
            <a:off x="725708" y="6543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highlight>
                  <a:srgbClr val="F2F2F2"/>
                </a:highlight>
                <a:latin typeface="Abadi"/>
              </a:rPr>
              <a:t>Results</a:t>
            </a:r>
          </a:p>
        </p:txBody>
      </p:sp>
      <p:sp>
        <p:nvSpPr>
          <p:cNvPr id="8" name="Rounded Rectangle 7">
            <a:extLst>
              <a:ext uri="{FF2B5EF4-FFF2-40B4-BE49-F238E27FC236}">
                <a16:creationId xmlns:a16="http://schemas.microsoft.com/office/drawing/2014/main" id="{65251937-B10A-247C-9A51-859B6006044F}"/>
              </a:ext>
            </a:extLst>
          </p:cNvPr>
          <p:cNvSpPr/>
          <p:nvPr/>
        </p:nvSpPr>
        <p:spPr>
          <a:xfrm>
            <a:off x="725708" y="1597152"/>
            <a:ext cx="10909005" cy="482845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00000"/>
              </a:lnSpc>
              <a:spcBef>
                <a:spcPts val="1400"/>
              </a:spcBef>
              <a:buFont typeface="Wingdings" pitchFamily="2" charset="2"/>
              <a:buChar char="ü"/>
            </a:pPr>
            <a:r>
              <a:rPr lang="en-US" sz="2200" dirty="0">
                <a:solidFill>
                  <a:schemeClr val="accent3">
                    <a:lumMod val="25000"/>
                  </a:schemeClr>
                </a:solidFill>
                <a:latin typeface="Abadi" panose="020B0604020104020204" pitchFamily="34" charset="0"/>
              </a:rPr>
              <a:t>Exploratory data analysis results</a:t>
            </a:r>
          </a:p>
          <a:p>
            <a:pPr marL="285750" indent="-285750">
              <a:lnSpc>
                <a:spcPct val="100000"/>
              </a:lnSpc>
              <a:spcBef>
                <a:spcPts val="1400"/>
              </a:spcBef>
              <a:buFont typeface="Wingdings" pitchFamily="2" charset="2"/>
              <a:buChar char="ü"/>
            </a:pPr>
            <a:r>
              <a:rPr lang="en-US" sz="2200" dirty="0">
                <a:solidFill>
                  <a:schemeClr val="accent3">
                    <a:lumMod val="25000"/>
                  </a:schemeClr>
                </a:solidFill>
                <a:latin typeface="Abadi" panose="020B0604020104020204" pitchFamily="34" charset="0"/>
              </a:rPr>
              <a:t>Interactive analytics demo in screenshots</a:t>
            </a:r>
          </a:p>
          <a:p>
            <a:pPr marL="285750" indent="-285750">
              <a:lnSpc>
                <a:spcPct val="100000"/>
              </a:lnSpc>
              <a:spcBef>
                <a:spcPts val="1400"/>
              </a:spcBef>
              <a:buFont typeface="Wingdings" pitchFamily="2" charset="2"/>
              <a:buChar char="ü"/>
            </a:pPr>
            <a:r>
              <a:rPr lang="en-US" sz="2200" dirty="0">
                <a:solidFill>
                  <a:schemeClr val="accent3">
                    <a:lumMod val="25000"/>
                  </a:schemeClr>
                </a:solidFill>
                <a:latin typeface="Abadi" panose="020B0604020104020204" pitchFamily="34" charset="0"/>
              </a:rPr>
              <a:t>Predictive analysis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Slide Number Placeholder 19">
            <a:extLst>
              <a:ext uri="{FF2B5EF4-FFF2-40B4-BE49-F238E27FC236}">
                <a16:creationId xmlns:a16="http://schemas.microsoft.com/office/drawing/2014/main" id="{0CEE28F8-56A4-4E59-C6C1-2DBA22BF57B9}"/>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19</a:t>
            </a:fld>
            <a:endParaRPr lang="en-US"/>
          </a:p>
        </p:txBody>
      </p:sp>
      <p:pic>
        <p:nvPicPr>
          <p:cNvPr id="10" name="Picture 9">
            <a:extLst>
              <a:ext uri="{FF2B5EF4-FFF2-40B4-BE49-F238E27FC236}">
                <a16:creationId xmlns:a16="http://schemas.microsoft.com/office/drawing/2014/main" id="{2C4C8F3D-2897-EAC3-323F-AC9265BB5865}"/>
              </a:ext>
            </a:extLst>
          </p:cNvPr>
          <p:cNvPicPr>
            <a:picLocks noChangeAspect="1"/>
          </p:cNvPicPr>
          <p:nvPr/>
        </p:nvPicPr>
        <p:blipFill>
          <a:blip r:embed="rId2"/>
          <a:stretch>
            <a:fillRect/>
          </a:stretch>
        </p:blipFill>
        <p:spPr>
          <a:xfrm>
            <a:off x="8763000" y="2909432"/>
            <a:ext cx="1853953" cy="1853953"/>
          </a:xfrm>
          <a:prstGeom prst="rect">
            <a:avLst/>
          </a:prstGeom>
        </p:spPr>
      </p:pic>
    </p:spTree>
    <p:extLst>
      <p:ext uri="{BB962C8B-B14F-4D97-AF65-F5344CB8AC3E}">
        <p14:creationId xmlns:p14="http://schemas.microsoft.com/office/powerpoint/2010/main" val="1078554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469C63A1-AA5C-7255-D347-359A1DE3B80D}"/>
              </a:ext>
            </a:extLst>
          </p:cNvPr>
          <p:cNvSpPr/>
          <p:nvPr/>
        </p:nvSpPr>
        <p:spPr>
          <a:xfrm>
            <a:off x="641497" y="58479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highlight>
                  <a:srgbClr val="F2F2F2"/>
                </a:highlight>
                <a:latin typeface="Abadi"/>
              </a:rPr>
              <a:t>Outline</a:t>
            </a:r>
            <a:endParaRPr lang="en-US" sz="3200" dirty="0">
              <a:solidFill>
                <a:schemeClr val="bg1"/>
              </a:solidFill>
              <a:highlight>
                <a:srgbClr val="F2F2F2"/>
              </a:highlight>
            </a:endParaRPr>
          </a:p>
        </p:txBody>
      </p:sp>
      <p:sp>
        <p:nvSpPr>
          <p:cNvPr id="4" name="Rounded Rectangle 3">
            <a:extLst>
              <a:ext uri="{FF2B5EF4-FFF2-40B4-BE49-F238E27FC236}">
                <a16:creationId xmlns:a16="http://schemas.microsoft.com/office/drawing/2014/main" id="{463BB9E5-F047-4B0E-E81B-A97F7CC11C22}"/>
              </a:ext>
            </a:extLst>
          </p:cNvPr>
          <p:cNvSpPr/>
          <p:nvPr/>
        </p:nvSpPr>
        <p:spPr>
          <a:xfrm>
            <a:off x="641497" y="2070394"/>
            <a:ext cx="10909005" cy="388797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0100" lvl="1" indent="-342900">
              <a:spcBef>
                <a:spcPts val="1400"/>
              </a:spcBef>
              <a:buFont typeface="Wingdings" pitchFamily="2" charset="2"/>
              <a:buChar char="§"/>
            </a:pPr>
            <a:r>
              <a:rPr lang="en-US" sz="2400" dirty="0">
                <a:solidFill>
                  <a:schemeClr val="accent3">
                    <a:lumMod val="25000"/>
                  </a:schemeClr>
                </a:solidFill>
                <a:latin typeface="Abadi"/>
              </a:rPr>
              <a:t>Executive Summary</a:t>
            </a:r>
          </a:p>
          <a:p>
            <a:pPr marL="800100" lvl="1" indent="-342900">
              <a:spcBef>
                <a:spcPts val="1400"/>
              </a:spcBef>
              <a:buFont typeface="Wingdings" pitchFamily="2" charset="2"/>
              <a:buChar char="§"/>
            </a:pPr>
            <a:r>
              <a:rPr lang="en-US" sz="2400" dirty="0">
                <a:solidFill>
                  <a:schemeClr val="accent3">
                    <a:lumMod val="25000"/>
                  </a:schemeClr>
                </a:solidFill>
                <a:latin typeface="Abadi"/>
              </a:rPr>
              <a:t>Introduction</a:t>
            </a:r>
          </a:p>
          <a:p>
            <a:pPr marL="800100" lvl="1" indent="-342900">
              <a:spcBef>
                <a:spcPts val="1400"/>
              </a:spcBef>
              <a:buFont typeface="Wingdings" pitchFamily="2" charset="2"/>
              <a:buChar char="§"/>
            </a:pPr>
            <a:r>
              <a:rPr lang="en-US" sz="2400" dirty="0">
                <a:solidFill>
                  <a:schemeClr val="accent3">
                    <a:lumMod val="25000"/>
                  </a:schemeClr>
                </a:solidFill>
                <a:latin typeface="Abadi"/>
              </a:rPr>
              <a:t>Methodology</a:t>
            </a:r>
          </a:p>
          <a:p>
            <a:pPr marL="800100" lvl="1" indent="-342900">
              <a:spcBef>
                <a:spcPts val="1400"/>
              </a:spcBef>
              <a:buFont typeface="Wingdings" pitchFamily="2" charset="2"/>
              <a:buChar char="§"/>
            </a:pPr>
            <a:r>
              <a:rPr lang="en-US" sz="2400" dirty="0">
                <a:solidFill>
                  <a:schemeClr val="accent3">
                    <a:lumMod val="25000"/>
                  </a:schemeClr>
                </a:solidFill>
                <a:latin typeface="Abadi"/>
              </a:rPr>
              <a:t>Results</a:t>
            </a:r>
          </a:p>
          <a:p>
            <a:pPr marL="800100" lvl="1" indent="-342900">
              <a:spcBef>
                <a:spcPts val="1400"/>
              </a:spcBef>
              <a:buFont typeface="Wingdings" pitchFamily="2" charset="2"/>
              <a:buChar char="§"/>
            </a:pPr>
            <a:r>
              <a:rPr lang="en-US" sz="2400" dirty="0">
                <a:solidFill>
                  <a:schemeClr val="accent3">
                    <a:lumMod val="25000"/>
                  </a:schemeClr>
                </a:solidFill>
                <a:latin typeface="Abadi"/>
              </a:rPr>
              <a:t>Conclusion</a:t>
            </a:r>
          </a:p>
          <a:p>
            <a:pPr marL="800100" lvl="1" indent="-342900">
              <a:spcBef>
                <a:spcPts val="1400"/>
              </a:spcBef>
              <a:buFont typeface="Wingdings" pitchFamily="2" charset="2"/>
              <a:buChar char="§"/>
            </a:pPr>
            <a:r>
              <a:rPr lang="en-US" sz="2400" dirty="0">
                <a:solidFill>
                  <a:schemeClr val="accent3">
                    <a:lumMod val="25000"/>
                  </a:schemeClr>
                </a:solidFill>
                <a:latin typeface="Abadi"/>
              </a:rPr>
              <a:t>Appendix</a:t>
            </a:r>
          </a:p>
        </p:txBody>
      </p:sp>
      <p:sp>
        <p:nvSpPr>
          <p:cNvPr id="5" name="Slide Number Placeholder 4">
            <a:extLst>
              <a:ext uri="{FF2B5EF4-FFF2-40B4-BE49-F238E27FC236}">
                <a16:creationId xmlns:a16="http://schemas.microsoft.com/office/drawing/2014/main" id="{8F6233BE-97CD-AC97-73C8-4F13A6B87F30}"/>
              </a:ext>
            </a:extLst>
          </p:cNvPr>
          <p:cNvSpPr>
            <a:spLocks noGrp="1"/>
          </p:cNvSpPr>
          <p:nvPr>
            <p:ph type="sldNum" sz="quarter" idx="12"/>
          </p:nvPr>
        </p:nvSpPr>
        <p:spPr/>
        <p:txBody>
          <a:bodyPr/>
          <a:lstStyle/>
          <a:p>
            <a:fld id="{A190C97C-0095-2443-AC12-FA4CBA4ACD4D}" type="slidenum">
              <a:rPr lang="en-US" smtClean="0"/>
              <a:t>2</a:t>
            </a:fld>
            <a:endParaRPr lang="en-US"/>
          </a:p>
        </p:txBody>
      </p:sp>
      <p:pic>
        <p:nvPicPr>
          <p:cNvPr id="2050" name="Picture 2" descr="Summary icon color outline Royalty Free Vector Image">
            <a:extLst>
              <a:ext uri="{FF2B5EF4-FFF2-40B4-BE49-F238E27FC236}">
                <a16:creationId xmlns:a16="http://schemas.microsoft.com/office/drawing/2014/main" id="{8C4B650B-9FA5-AA2A-495E-110E5A35F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1516" y="2289691"/>
            <a:ext cx="2743200" cy="295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790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A8EBDC-3D48-53CF-E28C-29E5D0CD701E}"/>
              </a:ext>
            </a:extLst>
          </p:cNvPr>
          <p:cNvSpPr>
            <a:spLocks noGrp="1"/>
          </p:cNvSpPr>
          <p:nvPr>
            <p:ph type="sldNum" sz="quarter" idx="12"/>
          </p:nvPr>
        </p:nvSpPr>
        <p:spPr/>
        <p:txBody>
          <a:bodyPr/>
          <a:lstStyle/>
          <a:p>
            <a:fld id="{A190C97C-0095-2443-AC12-FA4CBA4ACD4D}" type="slidenum">
              <a:rPr lang="en-US" smtClean="0"/>
              <a:t>20</a:t>
            </a:fld>
            <a:endParaRPr lang="en-US"/>
          </a:p>
        </p:txBody>
      </p:sp>
      <p:sp useBgFill="1">
        <p:nvSpPr>
          <p:cNvPr id="3" name="Rectangle 2">
            <a:extLst>
              <a:ext uri="{FF2B5EF4-FFF2-40B4-BE49-F238E27FC236}">
                <a16:creationId xmlns:a16="http://schemas.microsoft.com/office/drawing/2014/main" id="{BFE6BA57-23A5-7E50-BC14-29AFB294E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 y="15240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A347FC84-D470-154D-46CE-CDAA68A454B8}"/>
              </a:ext>
            </a:extLst>
          </p:cNvPr>
          <p:cNvSpPr txBox="1">
            <a:spLocks/>
          </p:cNvSpPr>
          <p:nvPr/>
        </p:nvSpPr>
        <p:spPr>
          <a:xfrm>
            <a:off x="990600" y="2717653"/>
            <a:ext cx="5969983" cy="27990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mn-lt"/>
              </a:rPr>
              <a:t>Insights drawn from EDA</a:t>
            </a:r>
          </a:p>
        </p:txBody>
      </p:sp>
      <p:sp>
        <p:nvSpPr>
          <p:cNvPr id="5" name="Freeform: Shape 1032">
            <a:extLst>
              <a:ext uri="{FF2B5EF4-FFF2-40B4-BE49-F238E27FC236}">
                <a16:creationId xmlns:a16="http://schemas.microsoft.com/office/drawing/2014/main" id="{42A4F089-C255-CEBD-8D11-C23B7B760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51057" y="15240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Oval 5">
            <a:extLst>
              <a:ext uri="{FF2B5EF4-FFF2-40B4-BE49-F238E27FC236}">
                <a16:creationId xmlns:a16="http://schemas.microsoft.com/office/drawing/2014/main" id="{5DA9275A-CCD8-017E-22EA-9B120F4CF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0585" y="35763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Image result for rocket cartoon">
            <a:extLst>
              <a:ext uri="{FF2B5EF4-FFF2-40B4-BE49-F238E27FC236}">
                <a16:creationId xmlns:a16="http://schemas.microsoft.com/office/drawing/2014/main" id="{4A05430E-21B1-360A-B507-7B38CBB6FA3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39584" y="13688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noFill/>
          <a:extLst>
            <a:ext uri="{909E8E84-426E-40DD-AFC4-6F175D3DCCD1}">
              <a14:hiddenFill xmlns:a14="http://schemas.microsoft.com/office/drawing/2010/main">
                <a:solidFill>
                  <a:srgbClr val="FFFFFF"/>
                </a:solidFill>
              </a14:hiddenFill>
            </a:ext>
          </a:extLst>
        </p:spPr>
      </p:pic>
      <p:sp>
        <p:nvSpPr>
          <p:cNvPr id="8" name="Freeform: Shape 1036">
            <a:extLst>
              <a:ext uri="{FF2B5EF4-FFF2-40B4-BE49-F238E27FC236}">
                <a16:creationId xmlns:a16="http://schemas.microsoft.com/office/drawing/2014/main" id="{7D0AECF4-626D-B9D6-0AE4-E3BAB7DBA8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2002" y="15240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8F9A98C1-982B-76DA-45AA-625E648DE9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91145" y="11803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0" name="Freeform: Shape 1040">
            <a:extLst>
              <a:ext uri="{FF2B5EF4-FFF2-40B4-BE49-F238E27FC236}">
                <a16:creationId xmlns:a16="http://schemas.microsoft.com/office/drawing/2014/main" id="{1DC300D2-1C83-AACC-63D5-BFA3AF715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608980" y="53190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11" name="Freeform: Shape 1042">
            <a:extLst>
              <a:ext uri="{FF2B5EF4-FFF2-40B4-BE49-F238E27FC236}">
                <a16:creationId xmlns:a16="http://schemas.microsoft.com/office/drawing/2014/main" id="{E37D5F2B-47E3-875E-EADB-4B0E48376B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1927" y="61861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044">
            <a:extLst>
              <a:ext uri="{FF2B5EF4-FFF2-40B4-BE49-F238E27FC236}">
                <a16:creationId xmlns:a16="http://schemas.microsoft.com/office/drawing/2014/main" id="{DC536758-36C3-143B-25D1-191D7E1278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4096" y="56715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3" name="Slide Number Placeholder 14">
            <a:extLst>
              <a:ext uri="{FF2B5EF4-FFF2-40B4-BE49-F238E27FC236}">
                <a16:creationId xmlns:a16="http://schemas.microsoft.com/office/drawing/2014/main" id="{C332C66E-AB3C-C939-4339-22C341382616}"/>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20</a:t>
            </a:fld>
            <a:endParaRPr lang="en-US"/>
          </a:p>
        </p:txBody>
      </p:sp>
    </p:spTree>
    <p:extLst>
      <p:ext uri="{BB962C8B-B14F-4D97-AF65-F5344CB8AC3E}">
        <p14:creationId xmlns:p14="http://schemas.microsoft.com/office/powerpoint/2010/main" val="3104449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DA1F3FFC-317C-4D40-696F-CD9125C7E9C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 name="Slide Number Placeholder 1">
            <a:extLst>
              <a:ext uri="{FF2B5EF4-FFF2-40B4-BE49-F238E27FC236}">
                <a16:creationId xmlns:a16="http://schemas.microsoft.com/office/drawing/2014/main" id="{6571EF76-A435-81F0-D16F-9A27A7793DDB}"/>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21</a:t>
            </a:fld>
            <a:endParaRPr lang="en-US"/>
          </a:p>
        </p:txBody>
      </p:sp>
      <p:sp>
        <p:nvSpPr>
          <p:cNvPr id="5" name="Slide Number Placeholder 3">
            <a:extLst>
              <a:ext uri="{FF2B5EF4-FFF2-40B4-BE49-F238E27FC236}">
                <a16:creationId xmlns:a16="http://schemas.microsoft.com/office/drawing/2014/main" id="{1AD95F64-3500-67A2-12DB-8E73C93CA1A4}"/>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21</a:t>
            </a:fld>
            <a:endParaRPr lang="en-US"/>
          </a:p>
        </p:txBody>
      </p:sp>
      <p:sp>
        <p:nvSpPr>
          <p:cNvPr id="6" name="Slide Number Placeholder 3">
            <a:extLst>
              <a:ext uri="{FF2B5EF4-FFF2-40B4-BE49-F238E27FC236}">
                <a16:creationId xmlns:a16="http://schemas.microsoft.com/office/drawing/2014/main" id="{42AC2DE9-423B-2BCD-E5F1-0D7CDA21A0A3}"/>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21</a:t>
            </a:fld>
            <a:endParaRPr lang="en-US"/>
          </a:p>
        </p:txBody>
      </p:sp>
      <p:sp>
        <p:nvSpPr>
          <p:cNvPr id="7" name="Slide Number Placeholder 3">
            <a:extLst>
              <a:ext uri="{FF2B5EF4-FFF2-40B4-BE49-F238E27FC236}">
                <a16:creationId xmlns:a16="http://schemas.microsoft.com/office/drawing/2014/main" id="{8EED522F-D526-B885-9A53-8343AAB283CD}"/>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21</a:t>
            </a:fld>
            <a:endParaRPr lang="en-US"/>
          </a:p>
        </p:txBody>
      </p:sp>
      <p:sp>
        <p:nvSpPr>
          <p:cNvPr id="8" name="Rounded Rectangle 7">
            <a:extLst>
              <a:ext uri="{FF2B5EF4-FFF2-40B4-BE49-F238E27FC236}">
                <a16:creationId xmlns:a16="http://schemas.microsoft.com/office/drawing/2014/main" id="{B4E5DFCC-C0FD-D99D-3656-B39B05588ABB}"/>
              </a:ext>
            </a:extLst>
          </p:cNvPr>
          <p:cNvSpPr/>
          <p:nvPr/>
        </p:nvSpPr>
        <p:spPr>
          <a:xfrm>
            <a:off x="725708" y="6543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highlight>
                  <a:srgbClr val="F2F2F2"/>
                </a:highlight>
                <a:latin typeface="Abadi"/>
              </a:rPr>
              <a:t>Flight Number vs. Launch Site</a:t>
            </a:r>
          </a:p>
        </p:txBody>
      </p:sp>
      <p:sp>
        <p:nvSpPr>
          <p:cNvPr id="9" name="Rounded Rectangle 8">
            <a:extLst>
              <a:ext uri="{FF2B5EF4-FFF2-40B4-BE49-F238E27FC236}">
                <a16:creationId xmlns:a16="http://schemas.microsoft.com/office/drawing/2014/main" id="{5FF61134-2DCA-7BB6-DDE0-AA76802DAF22}"/>
              </a:ext>
            </a:extLst>
          </p:cNvPr>
          <p:cNvSpPr/>
          <p:nvPr/>
        </p:nvSpPr>
        <p:spPr>
          <a:xfrm>
            <a:off x="725708" y="1597152"/>
            <a:ext cx="10909005" cy="4828457"/>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0" name="Slide Number Placeholder 19">
            <a:extLst>
              <a:ext uri="{FF2B5EF4-FFF2-40B4-BE49-F238E27FC236}">
                <a16:creationId xmlns:a16="http://schemas.microsoft.com/office/drawing/2014/main" id="{D1EE161C-A061-05AE-82A2-ADE1FB8965DC}"/>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21</a:t>
            </a:fld>
            <a:endParaRPr lang="en-US"/>
          </a:p>
        </p:txBody>
      </p:sp>
      <p:pic>
        <p:nvPicPr>
          <p:cNvPr id="14" name="Picture 13">
            <a:extLst>
              <a:ext uri="{FF2B5EF4-FFF2-40B4-BE49-F238E27FC236}">
                <a16:creationId xmlns:a16="http://schemas.microsoft.com/office/drawing/2014/main" id="{783DF865-E166-C473-6413-CEDD4FE05C10}"/>
              </a:ext>
            </a:extLst>
          </p:cNvPr>
          <p:cNvPicPr>
            <a:picLocks noChangeAspect="1"/>
          </p:cNvPicPr>
          <p:nvPr/>
        </p:nvPicPr>
        <p:blipFill>
          <a:blip r:embed="rId3"/>
          <a:stretch>
            <a:fillRect/>
          </a:stretch>
        </p:blipFill>
        <p:spPr>
          <a:xfrm>
            <a:off x="838199" y="2272509"/>
            <a:ext cx="10796513" cy="2650833"/>
          </a:xfrm>
          <a:prstGeom prst="rect">
            <a:avLst/>
          </a:prstGeom>
        </p:spPr>
      </p:pic>
      <p:sp>
        <p:nvSpPr>
          <p:cNvPr id="15" name="TextBox 14">
            <a:extLst>
              <a:ext uri="{FF2B5EF4-FFF2-40B4-BE49-F238E27FC236}">
                <a16:creationId xmlns:a16="http://schemas.microsoft.com/office/drawing/2014/main" id="{4622EF3E-927A-4B9B-D89E-396D279CAAE2}"/>
              </a:ext>
            </a:extLst>
          </p:cNvPr>
          <p:cNvSpPr txBox="1"/>
          <p:nvPr/>
        </p:nvSpPr>
        <p:spPr>
          <a:xfrm>
            <a:off x="4061640" y="5209954"/>
            <a:ext cx="3742660" cy="430887"/>
          </a:xfrm>
          <a:prstGeom prst="rect">
            <a:avLst/>
          </a:prstGeom>
          <a:solidFill>
            <a:schemeClr val="bg1"/>
          </a:solidFill>
        </p:spPr>
        <p:txBody>
          <a:bodyPr wrap="square" rtlCol="0">
            <a:spAutoFit/>
          </a:bodyPr>
          <a:lstStyle/>
          <a:p>
            <a:r>
              <a:rPr lang="en-US" sz="2200" dirty="0"/>
              <a:t>The success rate is increasing.</a:t>
            </a:r>
          </a:p>
        </p:txBody>
      </p:sp>
      <p:sp>
        <p:nvSpPr>
          <p:cNvPr id="16" name="TextBox 15">
            <a:extLst>
              <a:ext uri="{FF2B5EF4-FFF2-40B4-BE49-F238E27FC236}">
                <a16:creationId xmlns:a16="http://schemas.microsoft.com/office/drawing/2014/main" id="{3A8375D9-58EA-112E-140C-554A30BA6A9B}"/>
              </a:ext>
            </a:extLst>
          </p:cNvPr>
          <p:cNvSpPr txBox="1"/>
          <p:nvPr/>
        </p:nvSpPr>
        <p:spPr>
          <a:xfrm>
            <a:off x="961200" y="5802189"/>
            <a:ext cx="740011" cy="369332"/>
          </a:xfrm>
          <a:prstGeom prst="rect">
            <a:avLst/>
          </a:prstGeom>
          <a:solidFill>
            <a:schemeClr val="accent1"/>
          </a:solidFill>
        </p:spPr>
        <p:txBody>
          <a:bodyPr wrap="square">
            <a:spAutoFit/>
          </a:bodyPr>
          <a:lstStyle/>
          <a:p>
            <a:r>
              <a:rPr lang="en-US" sz="1800" b="1" dirty="0">
                <a:latin typeface="Abadi" panose="020B0604020104020204" pitchFamily="34" charset="0"/>
                <a:hlinkClick r:id="rId4">
                  <a:extLst>
                    <a:ext uri="{A12FA001-AC4F-418D-AE19-62706E023703}">
                      <ahyp:hlinkClr xmlns:ahyp="http://schemas.microsoft.com/office/drawing/2018/hyperlinkcolor" val="tx"/>
                    </a:ext>
                  </a:extLst>
                </a:hlinkClick>
              </a:rPr>
              <a:t>Link</a:t>
            </a:r>
            <a:endParaRPr lang="en-US" b="1" dirty="0"/>
          </a:p>
        </p:txBody>
      </p:sp>
    </p:spTree>
    <p:extLst>
      <p:ext uri="{BB962C8B-B14F-4D97-AF65-F5344CB8AC3E}">
        <p14:creationId xmlns:p14="http://schemas.microsoft.com/office/powerpoint/2010/main" val="3100202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F0A361CF-52D7-5C72-E945-E50BD1591271}"/>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22</a:t>
            </a:fld>
            <a:endParaRPr lang="en-US"/>
          </a:p>
        </p:txBody>
      </p:sp>
      <p:sp>
        <p:nvSpPr>
          <p:cNvPr id="5" name="Slide Number Placeholder 3">
            <a:extLst>
              <a:ext uri="{FF2B5EF4-FFF2-40B4-BE49-F238E27FC236}">
                <a16:creationId xmlns:a16="http://schemas.microsoft.com/office/drawing/2014/main" id="{DF3F52FE-692D-F2D5-3CF6-16FE1ECA7E1D}"/>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22</a:t>
            </a:fld>
            <a:endParaRPr lang="en-US"/>
          </a:p>
        </p:txBody>
      </p:sp>
      <p:sp>
        <p:nvSpPr>
          <p:cNvPr id="6" name="Slide Number Placeholder 3">
            <a:extLst>
              <a:ext uri="{FF2B5EF4-FFF2-40B4-BE49-F238E27FC236}">
                <a16:creationId xmlns:a16="http://schemas.microsoft.com/office/drawing/2014/main" id="{9C751BBF-6DFD-69ED-27F3-9D28C833F3D1}"/>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22</a:t>
            </a:fld>
            <a:endParaRPr lang="en-US"/>
          </a:p>
        </p:txBody>
      </p:sp>
      <p:sp>
        <p:nvSpPr>
          <p:cNvPr id="7" name="Slide Number Placeholder 3">
            <a:extLst>
              <a:ext uri="{FF2B5EF4-FFF2-40B4-BE49-F238E27FC236}">
                <a16:creationId xmlns:a16="http://schemas.microsoft.com/office/drawing/2014/main" id="{04E0EA1F-3CCA-3111-45CD-6CB1EC5FD8BB}"/>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22</a:t>
            </a:fld>
            <a:endParaRPr lang="en-US"/>
          </a:p>
        </p:txBody>
      </p:sp>
      <p:sp>
        <p:nvSpPr>
          <p:cNvPr id="8" name="Rounded Rectangle 7">
            <a:extLst>
              <a:ext uri="{FF2B5EF4-FFF2-40B4-BE49-F238E27FC236}">
                <a16:creationId xmlns:a16="http://schemas.microsoft.com/office/drawing/2014/main" id="{9195C478-E342-87CD-89D4-1021974537D9}"/>
              </a:ext>
            </a:extLst>
          </p:cNvPr>
          <p:cNvSpPr/>
          <p:nvPr/>
        </p:nvSpPr>
        <p:spPr>
          <a:xfrm>
            <a:off x="725708" y="6543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highlight>
                  <a:srgbClr val="F2F2F2"/>
                </a:highlight>
                <a:latin typeface="Abadi"/>
              </a:rPr>
              <a:t>			    Payload vs. Launch Site</a:t>
            </a:r>
          </a:p>
        </p:txBody>
      </p:sp>
      <p:sp>
        <p:nvSpPr>
          <p:cNvPr id="9" name="Rounded Rectangle 8">
            <a:extLst>
              <a:ext uri="{FF2B5EF4-FFF2-40B4-BE49-F238E27FC236}">
                <a16:creationId xmlns:a16="http://schemas.microsoft.com/office/drawing/2014/main" id="{5DA689BD-5FE2-1A9E-3C3E-11B0C051EAE3}"/>
              </a:ext>
            </a:extLst>
          </p:cNvPr>
          <p:cNvSpPr/>
          <p:nvPr/>
        </p:nvSpPr>
        <p:spPr>
          <a:xfrm>
            <a:off x="725708" y="1597152"/>
            <a:ext cx="10909005" cy="4828457"/>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12" name="Picture 11" descr="Chart, scatter chart&#10;&#10;Description automatically generated">
            <a:extLst>
              <a:ext uri="{FF2B5EF4-FFF2-40B4-BE49-F238E27FC236}">
                <a16:creationId xmlns:a16="http://schemas.microsoft.com/office/drawing/2014/main" id="{F670997D-FD47-C93F-EC58-48F9105848AB}"/>
              </a:ext>
            </a:extLst>
          </p:cNvPr>
          <p:cNvPicPr>
            <a:picLocks noChangeAspect="1"/>
          </p:cNvPicPr>
          <p:nvPr/>
        </p:nvPicPr>
        <p:blipFill>
          <a:blip r:embed="rId3"/>
          <a:stretch>
            <a:fillRect/>
          </a:stretch>
        </p:blipFill>
        <p:spPr>
          <a:xfrm>
            <a:off x="725709" y="1571953"/>
            <a:ext cx="10909004" cy="4270191"/>
          </a:xfrm>
          <a:prstGeom prst="rect">
            <a:avLst/>
          </a:prstGeom>
        </p:spPr>
      </p:pic>
      <p:sp>
        <p:nvSpPr>
          <p:cNvPr id="13" name="TextBox 12">
            <a:extLst>
              <a:ext uri="{FF2B5EF4-FFF2-40B4-BE49-F238E27FC236}">
                <a16:creationId xmlns:a16="http://schemas.microsoft.com/office/drawing/2014/main" id="{902224E1-324A-7041-E1C4-D4D0EF1E411C}"/>
              </a:ext>
            </a:extLst>
          </p:cNvPr>
          <p:cNvSpPr txBox="1"/>
          <p:nvPr/>
        </p:nvSpPr>
        <p:spPr>
          <a:xfrm>
            <a:off x="725707" y="5890434"/>
            <a:ext cx="10909004" cy="769441"/>
          </a:xfrm>
          <a:prstGeom prst="rect">
            <a:avLst/>
          </a:prstGeom>
          <a:solidFill>
            <a:schemeClr val="bg1"/>
          </a:solidFill>
        </p:spPr>
        <p:txBody>
          <a:bodyPr wrap="square" rtlCol="0">
            <a:spAutoFit/>
          </a:bodyPr>
          <a:lstStyle/>
          <a:p>
            <a:r>
              <a:rPr lang="en-US" sz="2200" dirty="0"/>
              <a:t>The greater payload mass for launch site, the higher the success rate. On the other hand, too much heavy payload can cause the failure. </a:t>
            </a:r>
          </a:p>
        </p:txBody>
      </p:sp>
    </p:spTree>
    <p:extLst>
      <p:ext uri="{BB962C8B-B14F-4D97-AF65-F5344CB8AC3E}">
        <p14:creationId xmlns:p14="http://schemas.microsoft.com/office/powerpoint/2010/main" val="3527066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4E41E79E-A4E3-A429-E53D-5A96768DAE34}"/>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23</a:t>
            </a:fld>
            <a:endParaRPr lang="en-US"/>
          </a:p>
        </p:txBody>
      </p:sp>
      <p:sp>
        <p:nvSpPr>
          <p:cNvPr id="5" name="Slide Number Placeholder 3">
            <a:extLst>
              <a:ext uri="{FF2B5EF4-FFF2-40B4-BE49-F238E27FC236}">
                <a16:creationId xmlns:a16="http://schemas.microsoft.com/office/drawing/2014/main" id="{6028FA15-5D19-8864-085D-0023BDA26BB2}"/>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23</a:t>
            </a:fld>
            <a:endParaRPr lang="en-US"/>
          </a:p>
        </p:txBody>
      </p:sp>
      <p:sp>
        <p:nvSpPr>
          <p:cNvPr id="6" name="Slide Number Placeholder 3">
            <a:extLst>
              <a:ext uri="{FF2B5EF4-FFF2-40B4-BE49-F238E27FC236}">
                <a16:creationId xmlns:a16="http://schemas.microsoft.com/office/drawing/2014/main" id="{9E469F61-B3AC-74B2-D78B-2183699B38A9}"/>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23</a:t>
            </a:fld>
            <a:endParaRPr lang="en-US"/>
          </a:p>
        </p:txBody>
      </p:sp>
      <p:sp>
        <p:nvSpPr>
          <p:cNvPr id="7" name="Slide Number Placeholder 3">
            <a:extLst>
              <a:ext uri="{FF2B5EF4-FFF2-40B4-BE49-F238E27FC236}">
                <a16:creationId xmlns:a16="http://schemas.microsoft.com/office/drawing/2014/main" id="{654744C4-56CC-F5AA-6A55-8E76246BBFBD}"/>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23</a:t>
            </a:fld>
            <a:endParaRPr lang="en-US"/>
          </a:p>
        </p:txBody>
      </p:sp>
      <p:sp>
        <p:nvSpPr>
          <p:cNvPr id="8" name="Rounded Rectangle 7">
            <a:extLst>
              <a:ext uri="{FF2B5EF4-FFF2-40B4-BE49-F238E27FC236}">
                <a16:creationId xmlns:a16="http://schemas.microsoft.com/office/drawing/2014/main" id="{EED93B30-F87E-369B-5FAD-AB8ED938ABBF}"/>
              </a:ext>
            </a:extLst>
          </p:cNvPr>
          <p:cNvSpPr/>
          <p:nvPr/>
        </p:nvSpPr>
        <p:spPr>
          <a:xfrm>
            <a:off x="725708" y="6543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highlight>
                  <a:srgbClr val="F2F2F2"/>
                </a:highlight>
                <a:latin typeface="Abadi"/>
              </a:rPr>
              <a:t>			Success Rate vs. Orbit Type</a:t>
            </a:r>
          </a:p>
        </p:txBody>
      </p:sp>
      <p:sp>
        <p:nvSpPr>
          <p:cNvPr id="9" name="Rounded Rectangle 8">
            <a:extLst>
              <a:ext uri="{FF2B5EF4-FFF2-40B4-BE49-F238E27FC236}">
                <a16:creationId xmlns:a16="http://schemas.microsoft.com/office/drawing/2014/main" id="{5DAB4EE2-7C9F-F5F9-CD99-9F0DA8B6B06C}"/>
              </a:ext>
            </a:extLst>
          </p:cNvPr>
          <p:cNvSpPr/>
          <p:nvPr/>
        </p:nvSpPr>
        <p:spPr>
          <a:xfrm>
            <a:off x="725708" y="1597152"/>
            <a:ext cx="10909005" cy="4828457"/>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0" name="Slide Number Placeholder 19">
            <a:extLst>
              <a:ext uri="{FF2B5EF4-FFF2-40B4-BE49-F238E27FC236}">
                <a16:creationId xmlns:a16="http://schemas.microsoft.com/office/drawing/2014/main" id="{7667C95A-41CF-6B5B-26BC-B0B8DA77B191}"/>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23</a:t>
            </a:fld>
            <a:endParaRPr lang="en-US"/>
          </a:p>
        </p:txBody>
      </p:sp>
      <p:pic>
        <p:nvPicPr>
          <p:cNvPr id="12" name="Picture 11" descr="Chart, bar chart&#10;&#10;Description automatically generated">
            <a:extLst>
              <a:ext uri="{FF2B5EF4-FFF2-40B4-BE49-F238E27FC236}">
                <a16:creationId xmlns:a16="http://schemas.microsoft.com/office/drawing/2014/main" id="{ED4D6087-1EA0-5102-D7DB-238D4B78C08C}"/>
              </a:ext>
            </a:extLst>
          </p:cNvPr>
          <p:cNvPicPr>
            <a:picLocks noChangeAspect="1"/>
          </p:cNvPicPr>
          <p:nvPr/>
        </p:nvPicPr>
        <p:blipFill>
          <a:blip r:embed="rId3"/>
          <a:stretch>
            <a:fillRect/>
          </a:stretch>
        </p:blipFill>
        <p:spPr>
          <a:xfrm>
            <a:off x="5086350" y="1417976"/>
            <a:ext cx="6120366" cy="4908720"/>
          </a:xfrm>
          <a:prstGeom prst="rect">
            <a:avLst/>
          </a:prstGeom>
        </p:spPr>
      </p:pic>
      <p:sp>
        <p:nvSpPr>
          <p:cNvPr id="13" name="TextBox 12">
            <a:extLst>
              <a:ext uri="{FF2B5EF4-FFF2-40B4-BE49-F238E27FC236}">
                <a16:creationId xmlns:a16="http://schemas.microsoft.com/office/drawing/2014/main" id="{680A405F-01CF-35DE-0580-2A52BF7C7CBE}"/>
              </a:ext>
            </a:extLst>
          </p:cNvPr>
          <p:cNvSpPr txBox="1"/>
          <p:nvPr/>
        </p:nvSpPr>
        <p:spPr>
          <a:xfrm>
            <a:off x="725708" y="3317352"/>
            <a:ext cx="4101474" cy="769441"/>
          </a:xfrm>
          <a:prstGeom prst="rect">
            <a:avLst/>
          </a:prstGeom>
          <a:solidFill>
            <a:schemeClr val="bg1"/>
          </a:solidFill>
        </p:spPr>
        <p:txBody>
          <a:bodyPr wrap="square" rtlCol="0">
            <a:spAutoFit/>
          </a:bodyPr>
          <a:lstStyle/>
          <a:p>
            <a:r>
              <a:rPr lang="en-US" sz="2200" dirty="0"/>
              <a:t>This plot shows the success rates for each orbit type.</a:t>
            </a:r>
          </a:p>
        </p:txBody>
      </p:sp>
    </p:spTree>
    <p:extLst>
      <p:ext uri="{BB962C8B-B14F-4D97-AF65-F5344CB8AC3E}">
        <p14:creationId xmlns:p14="http://schemas.microsoft.com/office/powerpoint/2010/main" val="2594270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29FE1286-C750-97B6-8F23-5BB87CCC5370}"/>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24</a:t>
            </a:fld>
            <a:endParaRPr lang="en-US"/>
          </a:p>
        </p:txBody>
      </p:sp>
      <p:sp>
        <p:nvSpPr>
          <p:cNvPr id="5" name="Slide Number Placeholder 3">
            <a:extLst>
              <a:ext uri="{FF2B5EF4-FFF2-40B4-BE49-F238E27FC236}">
                <a16:creationId xmlns:a16="http://schemas.microsoft.com/office/drawing/2014/main" id="{CEEF4923-E029-A8D5-5164-1772CEFB7777}"/>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24</a:t>
            </a:fld>
            <a:endParaRPr lang="en-US"/>
          </a:p>
        </p:txBody>
      </p:sp>
      <p:sp>
        <p:nvSpPr>
          <p:cNvPr id="6" name="Slide Number Placeholder 3">
            <a:extLst>
              <a:ext uri="{FF2B5EF4-FFF2-40B4-BE49-F238E27FC236}">
                <a16:creationId xmlns:a16="http://schemas.microsoft.com/office/drawing/2014/main" id="{DF6BC24A-9F69-306E-0DA6-A5938EC92C53}"/>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24</a:t>
            </a:fld>
            <a:endParaRPr lang="en-US"/>
          </a:p>
        </p:txBody>
      </p:sp>
      <p:sp>
        <p:nvSpPr>
          <p:cNvPr id="7" name="Slide Number Placeholder 3">
            <a:extLst>
              <a:ext uri="{FF2B5EF4-FFF2-40B4-BE49-F238E27FC236}">
                <a16:creationId xmlns:a16="http://schemas.microsoft.com/office/drawing/2014/main" id="{4CEA9209-4B0C-EAD6-F888-52A383FF67A4}"/>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24</a:t>
            </a:fld>
            <a:endParaRPr lang="en-US"/>
          </a:p>
        </p:txBody>
      </p:sp>
      <p:sp>
        <p:nvSpPr>
          <p:cNvPr id="8" name="Rounded Rectangle 7">
            <a:extLst>
              <a:ext uri="{FF2B5EF4-FFF2-40B4-BE49-F238E27FC236}">
                <a16:creationId xmlns:a16="http://schemas.microsoft.com/office/drawing/2014/main" id="{3FD0AC67-2787-6E7B-68E6-695E0F3F6043}"/>
              </a:ext>
            </a:extLst>
          </p:cNvPr>
          <p:cNvSpPr/>
          <p:nvPr/>
        </p:nvSpPr>
        <p:spPr>
          <a:xfrm>
            <a:off x="725708" y="6543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latin typeface="Abadi"/>
              </a:rPr>
              <a:t>			Flight Number vs. Orbit Type</a:t>
            </a:r>
            <a:endParaRPr lang="en-US" sz="3200" dirty="0">
              <a:solidFill>
                <a:schemeClr val="bg1"/>
              </a:solidFill>
            </a:endParaRPr>
          </a:p>
        </p:txBody>
      </p:sp>
      <p:sp>
        <p:nvSpPr>
          <p:cNvPr id="9" name="Rounded Rectangle 8">
            <a:extLst>
              <a:ext uri="{FF2B5EF4-FFF2-40B4-BE49-F238E27FC236}">
                <a16:creationId xmlns:a16="http://schemas.microsoft.com/office/drawing/2014/main" id="{40E23CBC-58BF-71E3-62AF-1CECE34B640A}"/>
              </a:ext>
            </a:extLst>
          </p:cNvPr>
          <p:cNvSpPr/>
          <p:nvPr/>
        </p:nvSpPr>
        <p:spPr>
          <a:xfrm>
            <a:off x="725708" y="1597152"/>
            <a:ext cx="10909005" cy="4828457"/>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12" name="Picture 11" descr="Chart, scatter chart&#10;&#10;Description automatically generated">
            <a:extLst>
              <a:ext uri="{FF2B5EF4-FFF2-40B4-BE49-F238E27FC236}">
                <a16:creationId xmlns:a16="http://schemas.microsoft.com/office/drawing/2014/main" id="{36752686-3BAD-5816-22E1-D5BF48148748}"/>
              </a:ext>
            </a:extLst>
          </p:cNvPr>
          <p:cNvPicPr>
            <a:picLocks noChangeAspect="1"/>
          </p:cNvPicPr>
          <p:nvPr/>
        </p:nvPicPr>
        <p:blipFill>
          <a:blip r:embed="rId3"/>
          <a:stretch>
            <a:fillRect/>
          </a:stretch>
        </p:blipFill>
        <p:spPr>
          <a:xfrm>
            <a:off x="725707" y="1674299"/>
            <a:ext cx="10909005" cy="3613317"/>
          </a:xfrm>
          <a:prstGeom prst="rect">
            <a:avLst/>
          </a:prstGeom>
        </p:spPr>
      </p:pic>
      <p:sp>
        <p:nvSpPr>
          <p:cNvPr id="13" name="TextBox 12">
            <a:extLst>
              <a:ext uri="{FF2B5EF4-FFF2-40B4-BE49-F238E27FC236}">
                <a16:creationId xmlns:a16="http://schemas.microsoft.com/office/drawing/2014/main" id="{39E420B8-98FB-37CB-5E26-052182DA35DE}"/>
              </a:ext>
            </a:extLst>
          </p:cNvPr>
          <p:cNvSpPr txBox="1"/>
          <p:nvPr/>
        </p:nvSpPr>
        <p:spPr>
          <a:xfrm>
            <a:off x="726558" y="5436471"/>
            <a:ext cx="10909004" cy="1107996"/>
          </a:xfrm>
          <a:prstGeom prst="rect">
            <a:avLst/>
          </a:prstGeom>
          <a:solidFill>
            <a:schemeClr val="bg1"/>
          </a:solidFill>
        </p:spPr>
        <p:txBody>
          <a:bodyPr wrap="square" rtlCol="0">
            <a:spAutoFit/>
          </a:bodyPr>
          <a:lstStyle/>
          <a:p>
            <a:r>
              <a:rPr lang="en-US" sz="2200" dirty="0"/>
              <a:t>This plot shows the flight number vs orbit type. For LEO orbit type, the success is increasing when the flight number is increasing. On the other hand, there is no relationship between flight number and orbit for GTO orbit. </a:t>
            </a:r>
          </a:p>
        </p:txBody>
      </p:sp>
    </p:spTree>
    <p:extLst>
      <p:ext uri="{BB962C8B-B14F-4D97-AF65-F5344CB8AC3E}">
        <p14:creationId xmlns:p14="http://schemas.microsoft.com/office/powerpoint/2010/main" val="893645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FD2D67DC-481E-05A7-A83B-752AE923BC8A}"/>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25</a:t>
            </a:fld>
            <a:endParaRPr lang="en-US"/>
          </a:p>
        </p:txBody>
      </p:sp>
      <p:sp>
        <p:nvSpPr>
          <p:cNvPr id="5" name="Slide Number Placeholder 3">
            <a:extLst>
              <a:ext uri="{FF2B5EF4-FFF2-40B4-BE49-F238E27FC236}">
                <a16:creationId xmlns:a16="http://schemas.microsoft.com/office/drawing/2014/main" id="{D50BD0AC-EF58-7F3F-278B-7AD88FC3BAE9}"/>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25</a:t>
            </a:fld>
            <a:endParaRPr lang="en-US"/>
          </a:p>
        </p:txBody>
      </p:sp>
      <p:sp>
        <p:nvSpPr>
          <p:cNvPr id="6" name="Slide Number Placeholder 3">
            <a:extLst>
              <a:ext uri="{FF2B5EF4-FFF2-40B4-BE49-F238E27FC236}">
                <a16:creationId xmlns:a16="http://schemas.microsoft.com/office/drawing/2014/main" id="{6111237A-E954-DD68-5F54-25FBD83AA8D4}"/>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25</a:t>
            </a:fld>
            <a:endParaRPr lang="en-US"/>
          </a:p>
        </p:txBody>
      </p:sp>
      <p:sp>
        <p:nvSpPr>
          <p:cNvPr id="7" name="Slide Number Placeholder 3">
            <a:extLst>
              <a:ext uri="{FF2B5EF4-FFF2-40B4-BE49-F238E27FC236}">
                <a16:creationId xmlns:a16="http://schemas.microsoft.com/office/drawing/2014/main" id="{FBDA19D7-A986-92AA-C39A-915A0187631E}"/>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25</a:t>
            </a:fld>
            <a:endParaRPr lang="en-US"/>
          </a:p>
        </p:txBody>
      </p:sp>
      <p:sp>
        <p:nvSpPr>
          <p:cNvPr id="8" name="Rounded Rectangle 7">
            <a:extLst>
              <a:ext uri="{FF2B5EF4-FFF2-40B4-BE49-F238E27FC236}">
                <a16:creationId xmlns:a16="http://schemas.microsoft.com/office/drawing/2014/main" id="{54E50780-1D62-49A2-F76C-1686D6A12389}"/>
              </a:ext>
            </a:extLst>
          </p:cNvPr>
          <p:cNvSpPr/>
          <p:nvPr/>
        </p:nvSpPr>
        <p:spPr>
          <a:xfrm>
            <a:off x="725708" y="6543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latin typeface="Abadi"/>
              </a:rPr>
              <a:t>			     Payload vs. Orbit Type</a:t>
            </a:r>
            <a:endParaRPr lang="en-US" sz="3200" dirty="0">
              <a:solidFill>
                <a:schemeClr val="bg1"/>
              </a:solidFill>
            </a:endParaRPr>
          </a:p>
        </p:txBody>
      </p:sp>
      <p:sp>
        <p:nvSpPr>
          <p:cNvPr id="9" name="Rounded Rectangle 8">
            <a:extLst>
              <a:ext uri="{FF2B5EF4-FFF2-40B4-BE49-F238E27FC236}">
                <a16:creationId xmlns:a16="http://schemas.microsoft.com/office/drawing/2014/main" id="{60F00C6C-F008-CD3F-FA0B-BC0E9C5AF2E0}"/>
              </a:ext>
            </a:extLst>
          </p:cNvPr>
          <p:cNvSpPr/>
          <p:nvPr/>
        </p:nvSpPr>
        <p:spPr>
          <a:xfrm>
            <a:off x="725708" y="1597152"/>
            <a:ext cx="10909005" cy="4828457"/>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0" name="Slide Number Placeholder 19">
            <a:extLst>
              <a:ext uri="{FF2B5EF4-FFF2-40B4-BE49-F238E27FC236}">
                <a16:creationId xmlns:a16="http://schemas.microsoft.com/office/drawing/2014/main" id="{4C98D276-4828-13D3-A74D-D1E9C8C97CFD}"/>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25</a:t>
            </a:fld>
            <a:endParaRPr lang="en-US"/>
          </a:p>
        </p:txBody>
      </p:sp>
      <p:pic>
        <p:nvPicPr>
          <p:cNvPr id="16" name="Picture 15" descr="Chart, scatter chart&#10;&#10;Description automatically generated">
            <a:extLst>
              <a:ext uri="{FF2B5EF4-FFF2-40B4-BE49-F238E27FC236}">
                <a16:creationId xmlns:a16="http://schemas.microsoft.com/office/drawing/2014/main" id="{5A60C3A7-ED3D-F835-524D-7DF294887E13}"/>
              </a:ext>
            </a:extLst>
          </p:cNvPr>
          <p:cNvPicPr>
            <a:picLocks noChangeAspect="1"/>
          </p:cNvPicPr>
          <p:nvPr/>
        </p:nvPicPr>
        <p:blipFill>
          <a:blip r:embed="rId3"/>
          <a:stretch>
            <a:fillRect/>
          </a:stretch>
        </p:blipFill>
        <p:spPr>
          <a:xfrm>
            <a:off x="725707" y="2070626"/>
            <a:ext cx="10945221" cy="2182396"/>
          </a:xfrm>
          <a:prstGeom prst="rect">
            <a:avLst/>
          </a:prstGeom>
        </p:spPr>
      </p:pic>
      <p:sp>
        <p:nvSpPr>
          <p:cNvPr id="17" name="TextBox 16">
            <a:extLst>
              <a:ext uri="{FF2B5EF4-FFF2-40B4-BE49-F238E27FC236}">
                <a16:creationId xmlns:a16="http://schemas.microsoft.com/office/drawing/2014/main" id="{386D1E00-882D-DD91-CD17-F347B7187F3E}"/>
              </a:ext>
            </a:extLst>
          </p:cNvPr>
          <p:cNvSpPr txBox="1"/>
          <p:nvPr/>
        </p:nvSpPr>
        <p:spPr>
          <a:xfrm>
            <a:off x="725707" y="4763385"/>
            <a:ext cx="10909004" cy="769441"/>
          </a:xfrm>
          <a:prstGeom prst="rect">
            <a:avLst/>
          </a:prstGeom>
          <a:solidFill>
            <a:schemeClr val="bg1"/>
          </a:solidFill>
        </p:spPr>
        <p:txBody>
          <a:bodyPr wrap="square" rtlCol="0">
            <a:spAutoFit/>
          </a:bodyPr>
          <a:lstStyle/>
          <a:p>
            <a:r>
              <a:rPr lang="en-US" sz="2200" dirty="0"/>
              <a:t>This plot shows payload vs orbit type. With heavy payloads the successful landing or positive landing rate are more for Polar, LEO and ISS. </a:t>
            </a:r>
          </a:p>
        </p:txBody>
      </p:sp>
    </p:spTree>
    <p:extLst>
      <p:ext uri="{BB962C8B-B14F-4D97-AF65-F5344CB8AC3E}">
        <p14:creationId xmlns:p14="http://schemas.microsoft.com/office/powerpoint/2010/main" val="909137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BC32291D-05EE-3067-09EA-28E3910881BE}"/>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26</a:t>
            </a:fld>
            <a:endParaRPr lang="en-US"/>
          </a:p>
        </p:txBody>
      </p:sp>
      <p:sp>
        <p:nvSpPr>
          <p:cNvPr id="4" name="Slide Number Placeholder 3">
            <a:extLst>
              <a:ext uri="{FF2B5EF4-FFF2-40B4-BE49-F238E27FC236}">
                <a16:creationId xmlns:a16="http://schemas.microsoft.com/office/drawing/2014/main" id="{61881679-CEA0-2158-63A4-174A01353359}"/>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26</a:t>
            </a:fld>
            <a:endParaRPr lang="en-US"/>
          </a:p>
        </p:txBody>
      </p:sp>
      <p:sp>
        <p:nvSpPr>
          <p:cNvPr id="5" name="Slide Number Placeholder 3">
            <a:extLst>
              <a:ext uri="{FF2B5EF4-FFF2-40B4-BE49-F238E27FC236}">
                <a16:creationId xmlns:a16="http://schemas.microsoft.com/office/drawing/2014/main" id="{EE41A2A2-3008-3349-DA86-5746B175DF47}"/>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26</a:t>
            </a:fld>
            <a:endParaRPr lang="en-US"/>
          </a:p>
        </p:txBody>
      </p:sp>
      <p:sp>
        <p:nvSpPr>
          <p:cNvPr id="6" name="Slide Number Placeholder 3">
            <a:extLst>
              <a:ext uri="{FF2B5EF4-FFF2-40B4-BE49-F238E27FC236}">
                <a16:creationId xmlns:a16="http://schemas.microsoft.com/office/drawing/2014/main" id="{7635CFB3-6563-C7B8-5127-B5E3BBA44831}"/>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26</a:t>
            </a:fld>
            <a:endParaRPr lang="en-US"/>
          </a:p>
        </p:txBody>
      </p:sp>
      <p:sp>
        <p:nvSpPr>
          <p:cNvPr id="7" name="Rounded Rectangle 6">
            <a:extLst>
              <a:ext uri="{FF2B5EF4-FFF2-40B4-BE49-F238E27FC236}">
                <a16:creationId xmlns:a16="http://schemas.microsoft.com/office/drawing/2014/main" id="{B11EC733-F3C1-335D-587B-7F56C102DD68}"/>
              </a:ext>
            </a:extLst>
          </p:cNvPr>
          <p:cNvSpPr/>
          <p:nvPr/>
        </p:nvSpPr>
        <p:spPr>
          <a:xfrm>
            <a:off x="725708" y="6543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latin typeface="Abadi"/>
              </a:rPr>
              <a:t>			Launch Success Yearly Trend</a:t>
            </a:r>
          </a:p>
        </p:txBody>
      </p:sp>
      <p:sp>
        <p:nvSpPr>
          <p:cNvPr id="8" name="Rounded Rectangle 7">
            <a:extLst>
              <a:ext uri="{FF2B5EF4-FFF2-40B4-BE49-F238E27FC236}">
                <a16:creationId xmlns:a16="http://schemas.microsoft.com/office/drawing/2014/main" id="{6DAB6121-62AB-6DB0-AAC3-D74F7DE13DDD}"/>
              </a:ext>
            </a:extLst>
          </p:cNvPr>
          <p:cNvSpPr/>
          <p:nvPr/>
        </p:nvSpPr>
        <p:spPr>
          <a:xfrm>
            <a:off x="725708" y="1597152"/>
            <a:ext cx="10909005" cy="4828457"/>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Slide Number Placeholder 19">
            <a:extLst>
              <a:ext uri="{FF2B5EF4-FFF2-40B4-BE49-F238E27FC236}">
                <a16:creationId xmlns:a16="http://schemas.microsoft.com/office/drawing/2014/main" id="{45900D51-42C5-1706-5431-5B9F0CA5798E}"/>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26</a:t>
            </a:fld>
            <a:endParaRPr lang="en-US"/>
          </a:p>
        </p:txBody>
      </p:sp>
      <p:pic>
        <p:nvPicPr>
          <p:cNvPr id="12" name="Picture 11" descr="Chart, line chart&#10;&#10;Description automatically generated">
            <a:extLst>
              <a:ext uri="{FF2B5EF4-FFF2-40B4-BE49-F238E27FC236}">
                <a16:creationId xmlns:a16="http://schemas.microsoft.com/office/drawing/2014/main" id="{1748DD04-0D69-6FA8-D34D-1C041166C78C}"/>
              </a:ext>
            </a:extLst>
          </p:cNvPr>
          <p:cNvPicPr>
            <a:picLocks noChangeAspect="1"/>
          </p:cNvPicPr>
          <p:nvPr/>
        </p:nvPicPr>
        <p:blipFill>
          <a:blip r:embed="rId3"/>
          <a:stretch>
            <a:fillRect/>
          </a:stretch>
        </p:blipFill>
        <p:spPr>
          <a:xfrm>
            <a:off x="5927210" y="1507469"/>
            <a:ext cx="5428363" cy="4874650"/>
          </a:xfrm>
          <a:prstGeom prst="rect">
            <a:avLst/>
          </a:prstGeom>
        </p:spPr>
      </p:pic>
      <p:sp>
        <p:nvSpPr>
          <p:cNvPr id="13" name="TextBox 12">
            <a:extLst>
              <a:ext uri="{FF2B5EF4-FFF2-40B4-BE49-F238E27FC236}">
                <a16:creationId xmlns:a16="http://schemas.microsoft.com/office/drawing/2014/main" id="{47E714E7-86B4-2850-84BD-58236ED32B97}"/>
              </a:ext>
            </a:extLst>
          </p:cNvPr>
          <p:cNvSpPr txBox="1"/>
          <p:nvPr/>
        </p:nvSpPr>
        <p:spPr>
          <a:xfrm>
            <a:off x="1275722" y="2700667"/>
            <a:ext cx="4101474" cy="1107996"/>
          </a:xfrm>
          <a:prstGeom prst="rect">
            <a:avLst/>
          </a:prstGeom>
          <a:solidFill>
            <a:schemeClr val="bg1"/>
          </a:solidFill>
        </p:spPr>
        <p:txBody>
          <a:bodyPr wrap="square" rtlCol="0">
            <a:spAutoFit/>
          </a:bodyPr>
          <a:lstStyle/>
          <a:p>
            <a:r>
              <a:rPr lang="en-US" sz="2200" dirty="0"/>
              <a:t>The plot shows that the success rate in increasing from 2013 to 2020.</a:t>
            </a:r>
          </a:p>
        </p:txBody>
      </p:sp>
    </p:spTree>
    <p:extLst>
      <p:ext uri="{BB962C8B-B14F-4D97-AF65-F5344CB8AC3E}">
        <p14:creationId xmlns:p14="http://schemas.microsoft.com/office/powerpoint/2010/main" val="2425175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39AFFC-A813-0E4F-2A5F-7ABEB2B0C7A8}"/>
              </a:ext>
            </a:extLst>
          </p:cNvPr>
          <p:cNvSpPr>
            <a:spLocks noGrp="1"/>
          </p:cNvSpPr>
          <p:nvPr>
            <p:ph type="sldNum" sz="quarter" idx="12"/>
          </p:nvPr>
        </p:nvSpPr>
        <p:spPr/>
        <p:txBody>
          <a:bodyPr/>
          <a:lstStyle/>
          <a:p>
            <a:fld id="{A190C97C-0095-2443-AC12-FA4CBA4ACD4D}" type="slidenum">
              <a:rPr lang="en-US" smtClean="0"/>
              <a:t>27</a:t>
            </a:fld>
            <a:endParaRPr lang="en-US" dirty="0"/>
          </a:p>
        </p:txBody>
      </p:sp>
      <p:sp>
        <p:nvSpPr>
          <p:cNvPr id="3" name="Slide Number Placeholder 1">
            <a:extLst>
              <a:ext uri="{FF2B5EF4-FFF2-40B4-BE49-F238E27FC236}">
                <a16:creationId xmlns:a16="http://schemas.microsoft.com/office/drawing/2014/main" id="{31B4B231-F3B0-42ED-42E6-37664E1F1271}"/>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 name="Rounded Rectangle 7">
            <a:extLst>
              <a:ext uri="{FF2B5EF4-FFF2-40B4-BE49-F238E27FC236}">
                <a16:creationId xmlns:a16="http://schemas.microsoft.com/office/drawing/2014/main" id="{79740F68-7E1A-1862-09B3-1708207B4A40}"/>
              </a:ext>
            </a:extLst>
          </p:cNvPr>
          <p:cNvSpPr/>
          <p:nvPr/>
        </p:nvSpPr>
        <p:spPr>
          <a:xfrm>
            <a:off x="725708" y="6543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latin typeface="Abadi"/>
              </a:rPr>
              <a:t>			    All Launch Site Names</a:t>
            </a:r>
          </a:p>
        </p:txBody>
      </p:sp>
      <p:sp>
        <p:nvSpPr>
          <p:cNvPr id="9" name="Rounded Rectangle 8">
            <a:extLst>
              <a:ext uri="{FF2B5EF4-FFF2-40B4-BE49-F238E27FC236}">
                <a16:creationId xmlns:a16="http://schemas.microsoft.com/office/drawing/2014/main" id="{7A9F0B06-F099-03F8-CFFB-DFC15E5F8D21}"/>
              </a:ext>
            </a:extLst>
          </p:cNvPr>
          <p:cNvSpPr/>
          <p:nvPr/>
        </p:nvSpPr>
        <p:spPr>
          <a:xfrm>
            <a:off x="725708" y="1597152"/>
            <a:ext cx="10909005" cy="4828457"/>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extBox 11">
            <a:extLst>
              <a:ext uri="{FF2B5EF4-FFF2-40B4-BE49-F238E27FC236}">
                <a16:creationId xmlns:a16="http://schemas.microsoft.com/office/drawing/2014/main" id="{5F3768E0-A0E2-CE5D-3038-63EEB77F670C}"/>
              </a:ext>
            </a:extLst>
          </p:cNvPr>
          <p:cNvSpPr txBox="1"/>
          <p:nvPr/>
        </p:nvSpPr>
        <p:spPr>
          <a:xfrm>
            <a:off x="5849112" y="3290055"/>
            <a:ext cx="4133088" cy="923330"/>
          </a:xfrm>
          <a:prstGeom prst="rect">
            <a:avLst/>
          </a:prstGeom>
          <a:solidFill>
            <a:schemeClr val="tx1"/>
          </a:solidFill>
        </p:spPr>
        <p:txBody>
          <a:bodyPr wrap="square" rtlCol="0">
            <a:spAutoFit/>
          </a:bodyPr>
          <a:lstStyle/>
          <a:p>
            <a:r>
              <a:rPr lang="en-US" dirty="0">
                <a:solidFill>
                  <a:schemeClr val="bg1"/>
                </a:solidFill>
              </a:rPr>
              <a:t>Explanation</a:t>
            </a:r>
          </a:p>
          <a:p>
            <a:r>
              <a:rPr lang="en-US" dirty="0">
                <a:solidFill>
                  <a:schemeClr val="bg1"/>
                </a:solidFill>
              </a:rPr>
              <a:t>Distinct comment is used to remove duplicate </a:t>
            </a:r>
            <a:r>
              <a:rPr lang="en-US" dirty="0" err="1">
                <a:solidFill>
                  <a:schemeClr val="bg1"/>
                </a:solidFill>
              </a:rPr>
              <a:t>Launch_Site</a:t>
            </a:r>
            <a:endParaRPr lang="en-US" dirty="0">
              <a:solidFill>
                <a:schemeClr val="bg1"/>
              </a:solidFill>
            </a:endParaRPr>
          </a:p>
        </p:txBody>
      </p:sp>
      <p:pic>
        <p:nvPicPr>
          <p:cNvPr id="15" name="Picture 14" descr="Shape&#10;&#10;Description automatically generated with medium confidence">
            <a:extLst>
              <a:ext uri="{FF2B5EF4-FFF2-40B4-BE49-F238E27FC236}">
                <a16:creationId xmlns:a16="http://schemas.microsoft.com/office/drawing/2014/main" id="{11E2504C-9B62-821E-1939-F64552A15787}"/>
              </a:ext>
            </a:extLst>
          </p:cNvPr>
          <p:cNvPicPr>
            <a:picLocks noChangeAspect="1"/>
          </p:cNvPicPr>
          <p:nvPr/>
        </p:nvPicPr>
        <p:blipFill>
          <a:blip r:embed="rId3"/>
          <a:stretch>
            <a:fillRect/>
          </a:stretch>
        </p:blipFill>
        <p:spPr>
          <a:xfrm>
            <a:off x="783620" y="2080029"/>
            <a:ext cx="4978400" cy="698500"/>
          </a:xfrm>
          <a:prstGeom prst="rect">
            <a:avLst/>
          </a:prstGeom>
        </p:spPr>
      </p:pic>
      <p:sp>
        <p:nvSpPr>
          <p:cNvPr id="16" name="TextBox 15">
            <a:extLst>
              <a:ext uri="{FF2B5EF4-FFF2-40B4-BE49-F238E27FC236}">
                <a16:creationId xmlns:a16="http://schemas.microsoft.com/office/drawing/2014/main" id="{C0ED8703-2F2C-AF0C-790E-8D6F6032AF07}"/>
              </a:ext>
            </a:extLst>
          </p:cNvPr>
          <p:cNvSpPr txBox="1"/>
          <p:nvPr/>
        </p:nvSpPr>
        <p:spPr>
          <a:xfrm>
            <a:off x="783620" y="1707907"/>
            <a:ext cx="1282924" cy="369332"/>
          </a:xfrm>
          <a:prstGeom prst="rect">
            <a:avLst/>
          </a:prstGeom>
          <a:solidFill>
            <a:schemeClr val="tx1"/>
          </a:solidFill>
        </p:spPr>
        <p:txBody>
          <a:bodyPr wrap="square" rtlCol="0">
            <a:spAutoFit/>
          </a:bodyPr>
          <a:lstStyle/>
          <a:p>
            <a:r>
              <a:rPr lang="en-US" dirty="0">
                <a:solidFill>
                  <a:schemeClr val="bg1"/>
                </a:solidFill>
              </a:rPr>
              <a:t>SQL Query: </a:t>
            </a:r>
          </a:p>
        </p:txBody>
      </p:sp>
      <p:sp>
        <p:nvSpPr>
          <p:cNvPr id="17" name="TextBox 16">
            <a:extLst>
              <a:ext uri="{FF2B5EF4-FFF2-40B4-BE49-F238E27FC236}">
                <a16:creationId xmlns:a16="http://schemas.microsoft.com/office/drawing/2014/main" id="{5B10A5B4-D816-76CE-EAFE-9F27458BFD37}"/>
              </a:ext>
            </a:extLst>
          </p:cNvPr>
          <p:cNvSpPr txBox="1"/>
          <p:nvPr/>
        </p:nvSpPr>
        <p:spPr>
          <a:xfrm>
            <a:off x="783620" y="3290055"/>
            <a:ext cx="1282924" cy="369332"/>
          </a:xfrm>
          <a:prstGeom prst="rect">
            <a:avLst/>
          </a:prstGeom>
          <a:solidFill>
            <a:schemeClr val="tx1"/>
          </a:solidFill>
        </p:spPr>
        <p:txBody>
          <a:bodyPr wrap="square" rtlCol="0">
            <a:spAutoFit/>
          </a:bodyPr>
          <a:lstStyle/>
          <a:p>
            <a:r>
              <a:rPr lang="en-US" dirty="0">
                <a:solidFill>
                  <a:schemeClr val="bg1"/>
                </a:solidFill>
              </a:rPr>
              <a:t>RESULTS </a:t>
            </a:r>
          </a:p>
        </p:txBody>
      </p:sp>
      <p:pic>
        <p:nvPicPr>
          <p:cNvPr id="19" name="Picture 18" descr="Text&#10;&#10;Description automatically generated with medium confidence">
            <a:extLst>
              <a:ext uri="{FF2B5EF4-FFF2-40B4-BE49-F238E27FC236}">
                <a16:creationId xmlns:a16="http://schemas.microsoft.com/office/drawing/2014/main" id="{07D7F52D-C9F1-ABD6-AADF-3F0F8575156E}"/>
              </a:ext>
            </a:extLst>
          </p:cNvPr>
          <p:cNvPicPr>
            <a:picLocks noChangeAspect="1"/>
          </p:cNvPicPr>
          <p:nvPr/>
        </p:nvPicPr>
        <p:blipFill>
          <a:blip r:embed="rId4"/>
          <a:stretch>
            <a:fillRect/>
          </a:stretch>
        </p:blipFill>
        <p:spPr>
          <a:xfrm>
            <a:off x="783620" y="3650827"/>
            <a:ext cx="1703548" cy="2271397"/>
          </a:xfrm>
          <a:prstGeom prst="rect">
            <a:avLst/>
          </a:prstGeom>
        </p:spPr>
      </p:pic>
    </p:spTree>
    <p:extLst>
      <p:ext uri="{BB962C8B-B14F-4D97-AF65-F5344CB8AC3E}">
        <p14:creationId xmlns:p14="http://schemas.microsoft.com/office/powerpoint/2010/main" val="3055161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2E6E2E24-C04D-F750-ABDC-38ADDAD8540D}"/>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28</a:t>
            </a:fld>
            <a:endParaRPr lang="en-US"/>
          </a:p>
        </p:txBody>
      </p:sp>
      <p:sp>
        <p:nvSpPr>
          <p:cNvPr id="5" name="Slide Number Placeholder 3">
            <a:extLst>
              <a:ext uri="{FF2B5EF4-FFF2-40B4-BE49-F238E27FC236}">
                <a16:creationId xmlns:a16="http://schemas.microsoft.com/office/drawing/2014/main" id="{F00E927A-E0BF-5B98-01AC-53BA0B3FAD42}"/>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28</a:t>
            </a:fld>
            <a:endParaRPr lang="en-US"/>
          </a:p>
        </p:txBody>
      </p:sp>
      <p:sp>
        <p:nvSpPr>
          <p:cNvPr id="6" name="Slide Number Placeholder 3">
            <a:extLst>
              <a:ext uri="{FF2B5EF4-FFF2-40B4-BE49-F238E27FC236}">
                <a16:creationId xmlns:a16="http://schemas.microsoft.com/office/drawing/2014/main" id="{0B59105F-8710-9146-D5DC-4508D0047430}"/>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28</a:t>
            </a:fld>
            <a:endParaRPr lang="en-US"/>
          </a:p>
        </p:txBody>
      </p:sp>
      <p:sp>
        <p:nvSpPr>
          <p:cNvPr id="8" name="Rounded Rectangle 7">
            <a:extLst>
              <a:ext uri="{FF2B5EF4-FFF2-40B4-BE49-F238E27FC236}">
                <a16:creationId xmlns:a16="http://schemas.microsoft.com/office/drawing/2014/main" id="{1BD653DC-DF08-74BD-11BA-0A06B017F7BB}"/>
              </a:ext>
            </a:extLst>
          </p:cNvPr>
          <p:cNvSpPr/>
          <p:nvPr/>
        </p:nvSpPr>
        <p:spPr>
          <a:xfrm>
            <a:off x="725708" y="6543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latin typeface="Abadi"/>
              </a:rPr>
              <a:t>		Launch Site Names Begin with 'CCA'</a:t>
            </a:r>
          </a:p>
        </p:txBody>
      </p:sp>
      <p:sp>
        <p:nvSpPr>
          <p:cNvPr id="9" name="Rounded Rectangle 8">
            <a:extLst>
              <a:ext uri="{FF2B5EF4-FFF2-40B4-BE49-F238E27FC236}">
                <a16:creationId xmlns:a16="http://schemas.microsoft.com/office/drawing/2014/main" id="{7813CC07-F873-E621-9441-716A9515E0B7}"/>
              </a:ext>
            </a:extLst>
          </p:cNvPr>
          <p:cNvSpPr/>
          <p:nvPr/>
        </p:nvSpPr>
        <p:spPr>
          <a:xfrm>
            <a:off x="725708" y="1597152"/>
            <a:ext cx="10909005" cy="4828457"/>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extBox 10">
            <a:extLst>
              <a:ext uri="{FF2B5EF4-FFF2-40B4-BE49-F238E27FC236}">
                <a16:creationId xmlns:a16="http://schemas.microsoft.com/office/drawing/2014/main" id="{5975FB60-7597-A129-5B91-DDFAEE1F6654}"/>
              </a:ext>
            </a:extLst>
          </p:cNvPr>
          <p:cNvSpPr txBox="1"/>
          <p:nvPr/>
        </p:nvSpPr>
        <p:spPr>
          <a:xfrm>
            <a:off x="838484" y="1817635"/>
            <a:ext cx="1282924" cy="369332"/>
          </a:xfrm>
          <a:prstGeom prst="rect">
            <a:avLst/>
          </a:prstGeom>
          <a:solidFill>
            <a:schemeClr val="tx1"/>
          </a:solidFill>
        </p:spPr>
        <p:txBody>
          <a:bodyPr wrap="square" rtlCol="0">
            <a:spAutoFit/>
          </a:bodyPr>
          <a:lstStyle/>
          <a:p>
            <a:r>
              <a:rPr lang="en-US" dirty="0">
                <a:solidFill>
                  <a:schemeClr val="bg1"/>
                </a:solidFill>
              </a:rPr>
              <a:t>SQL Query: </a:t>
            </a:r>
          </a:p>
        </p:txBody>
      </p:sp>
      <p:sp>
        <p:nvSpPr>
          <p:cNvPr id="12" name="TextBox 11">
            <a:extLst>
              <a:ext uri="{FF2B5EF4-FFF2-40B4-BE49-F238E27FC236}">
                <a16:creationId xmlns:a16="http://schemas.microsoft.com/office/drawing/2014/main" id="{89BDA594-9B85-94BD-90B7-267C995540E6}"/>
              </a:ext>
            </a:extLst>
          </p:cNvPr>
          <p:cNvSpPr txBox="1"/>
          <p:nvPr/>
        </p:nvSpPr>
        <p:spPr>
          <a:xfrm>
            <a:off x="783620" y="3290055"/>
            <a:ext cx="1282924" cy="369332"/>
          </a:xfrm>
          <a:prstGeom prst="rect">
            <a:avLst/>
          </a:prstGeom>
          <a:solidFill>
            <a:schemeClr val="tx1"/>
          </a:solidFill>
        </p:spPr>
        <p:txBody>
          <a:bodyPr wrap="square" rtlCol="0">
            <a:spAutoFit/>
          </a:bodyPr>
          <a:lstStyle/>
          <a:p>
            <a:r>
              <a:rPr lang="en-US" dirty="0">
                <a:solidFill>
                  <a:schemeClr val="bg1"/>
                </a:solidFill>
              </a:rPr>
              <a:t>RESULTS </a:t>
            </a:r>
          </a:p>
        </p:txBody>
      </p:sp>
      <p:pic>
        <p:nvPicPr>
          <p:cNvPr id="14" name="Picture 13">
            <a:extLst>
              <a:ext uri="{FF2B5EF4-FFF2-40B4-BE49-F238E27FC236}">
                <a16:creationId xmlns:a16="http://schemas.microsoft.com/office/drawing/2014/main" id="{74400C12-BE08-4357-2338-DFDE4A291012}"/>
              </a:ext>
            </a:extLst>
          </p:cNvPr>
          <p:cNvPicPr>
            <a:picLocks noChangeAspect="1"/>
          </p:cNvPicPr>
          <p:nvPr/>
        </p:nvPicPr>
        <p:blipFill>
          <a:blip r:embed="rId3"/>
          <a:stretch>
            <a:fillRect/>
          </a:stretch>
        </p:blipFill>
        <p:spPr>
          <a:xfrm>
            <a:off x="838484" y="2186967"/>
            <a:ext cx="6870700" cy="685800"/>
          </a:xfrm>
          <a:prstGeom prst="rect">
            <a:avLst/>
          </a:prstGeom>
        </p:spPr>
      </p:pic>
      <p:pic>
        <p:nvPicPr>
          <p:cNvPr id="16" name="Picture 15" descr="Graphical user interface&#10;&#10;Description automatically generated with medium confidence">
            <a:extLst>
              <a:ext uri="{FF2B5EF4-FFF2-40B4-BE49-F238E27FC236}">
                <a16:creationId xmlns:a16="http://schemas.microsoft.com/office/drawing/2014/main" id="{3D0E57FD-AC74-64B2-D784-68746129F54E}"/>
              </a:ext>
            </a:extLst>
          </p:cNvPr>
          <p:cNvPicPr>
            <a:picLocks noChangeAspect="1"/>
          </p:cNvPicPr>
          <p:nvPr/>
        </p:nvPicPr>
        <p:blipFill>
          <a:blip r:embed="rId4"/>
          <a:stretch>
            <a:fillRect/>
          </a:stretch>
        </p:blipFill>
        <p:spPr>
          <a:xfrm>
            <a:off x="783620" y="3659549"/>
            <a:ext cx="7772400" cy="2072640"/>
          </a:xfrm>
          <a:prstGeom prst="rect">
            <a:avLst/>
          </a:prstGeom>
        </p:spPr>
      </p:pic>
      <p:sp>
        <p:nvSpPr>
          <p:cNvPr id="17" name="TextBox 16">
            <a:extLst>
              <a:ext uri="{FF2B5EF4-FFF2-40B4-BE49-F238E27FC236}">
                <a16:creationId xmlns:a16="http://schemas.microsoft.com/office/drawing/2014/main" id="{B3AAEA04-0243-23D6-2536-0B6AE6BDD366}"/>
              </a:ext>
            </a:extLst>
          </p:cNvPr>
          <p:cNvSpPr txBox="1"/>
          <p:nvPr/>
        </p:nvSpPr>
        <p:spPr>
          <a:xfrm>
            <a:off x="7821960" y="2166894"/>
            <a:ext cx="4133088" cy="923330"/>
          </a:xfrm>
          <a:prstGeom prst="rect">
            <a:avLst/>
          </a:prstGeom>
          <a:solidFill>
            <a:schemeClr val="tx1"/>
          </a:solidFill>
        </p:spPr>
        <p:txBody>
          <a:bodyPr wrap="square" rtlCol="0">
            <a:spAutoFit/>
          </a:bodyPr>
          <a:lstStyle/>
          <a:p>
            <a:r>
              <a:rPr lang="en-US" dirty="0">
                <a:solidFill>
                  <a:schemeClr val="bg1"/>
                </a:solidFill>
              </a:rPr>
              <a:t>Explanation</a:t>
            </a:r>
          </a:p>
          <a:p>
            <a:r>
              <a:rPr lang="en-US" dirty="0">
                <a:solidFill>
                  <a:schemeClr val="bg1"/>
                </a:solidFill>
              </a:rPr>
              <a:t>Where clause is used to filter</a:t>
            </a:r>
          </a:p>
          <a:p>
            <a:r>
              <a:rPr lang="en-US" dirty="0">
                <a:solidFill>
                  <a:schemeClr val="bg1"/>
                </a:solidFill>
              </a:rPr>
              <a:t>Limit ‘n’ is used to filter n number results</a:t>
            </a:r>
          </a:p>
        </p:txBody>
      </p:sp>
    </p:spTree>
    <p:extLst>
      <p:ext uri="{BB962C8B-B14F-4D97-AF65-F5344CB8AC3E}">
        <p14:creationId xmlns:p14="http://schemas.microsoft.com/office/powerpoint/2010/main" val="2663472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1C91DE13-269D-ED3B-2944-A7E5D04BC6BD}"/>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29</a:t>
            </a:fld>
            <a:endParaRPr lang="en-US"/>
          </a:p>
        </p:txBody>
      </p:sp>
      <p:sp>
        <p:nvSpPr>
          <p:cNvPr id="8" name="Rounded Rectangle 7">
            <a:extLst>
              <a:ext uri="{FF2B5EF4-FFF2-40B4-BE49-F238E27FC236}">
                <a16:creationId xmlns:a16="http://schemas.microsoft.com/office/drawing/2014/main" id="{E2BEB907-C5E2-24E2-1452-CA0CA8D5A084}"/>
              </a:ext>
            </a:extLst>
          </p:cNvPr>
          <p:cNvSpPr/>
          <p:nvPr/>
        </p:nvSpPr>
        <p:spPr>
          <a:xfrm>
            <a:off x="725708" y="6543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latin typeface="Abadi"/>
              </a:rPr>
              <a:t>				Total Payload Mass</a:t>
            </a:r>
          </a:p>
        </p:txBody>
      </p:sp>
      <p:sp>
        <p:nvSpPr>
          <p:cNvPr id="9" name="Rounded Rectangle 8">
            <a:extLst>
              <a:ext uri="{FF2B5EF4-FFF2-40B4-BE49-F238E27FC236}">
                <a16:creationId xmlns:a16="http://schemas.microsoft.com/office/drawing/2014/main" id="{A7A69029-360A-79B8-4047-A5AF76D327B0}"/>
              </a:ext>
            </a:extLst>
          </p:cNvPr>
          <p:cNvSpPr/>
          <p:nvPr/>
        </p:nvSpPr>
        <p:spPr>
          <a:xfrm>
            <a:off x="725708" y="1597152"/>
            <a:ext cx="10909005" cy="4828457"/>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extBox 10">
            <a:extLst>
              <a:ext uri="{FF2B5EF4-FFF2-40B4-BE49-F238E27FC236}">
                <a16:creationId xmlns:a16="http://schemas.microsoft.com/office/drawing/2014/main" id="{A127992E-401A-0065-6111-6BD5B0FB8D74}"/>
              </a:ext>
            </a:extLst>
          </p:cNvPr>
          <p:cNvSpPr txBox="1"/>
          <p:nvPr/>
        </p:nvSpPr>
        <p:spPr>
          <a:xfrm>
            <a:off x="783620" y="1707907"/>
            <a:ext cx="1282924" cy="369332"/>
          </a:xfrm>
          <a:prstGeom prst="rect">
            <a:avLst/>
          </a:prstGeom>
          <a:solidFill>
            <a:schemeClr val="tx1"/>
          </a:solidFill>
        </p:spPr>
        <p:txBody>
          <a:bodyPr wrap="square" rtlCol="0">
            <a:spAutoFit/>
          </a:bodyPr>
          <a:lstStyle/>
          <a:p>
            <a:r>
              <a:rPr lang="en-US" dirty="0">
                <a:solidFill>
                  <a:schemeClr val="bg1"/>
                </a:solidFill>
              </a:rPr>
              <a:t>SQL Query: </a:t>
            </a:r>
          </a:p>
        </p:txBody>
      </p:sp>
      <p:sp>
        <p:nvSpPr>
          <p:cNvPr id="12" name="TextBox 11">
            <a:extLst>
              <a:ext uri="{FF2B5EF4-FFF2-40B4-BE49-F238E27FC236}">
                <a16:creationId xmlns:a16="http://schemas.microsoft.com/office/drawing/2014/main" id="{F398FDB5-5646-E236-9D47-C11BF8611485}"/>
              </a:ext>
            </a:extLst>
          </p:cNvPr>
          <p:cNvSpPr txBox="1"/>
          <p:nvPr/>
        </p:nvSpPr>
        <p:spPr>
          <a:xfrm>
            <a:off x="783620" y="3290055"/>
            <a:ext cx="1282924" cy="369332"/>
          </a:xfrm>
          <a:prstGeom prst="rect">
            <a:avLst/>
          </a:prstGeom>
          <a:solidFill>
            <a:schemeClr val="tx1"/>
          </a:solidFill>
        </p:spPr>
        <p:txBody>
          <a:bodyPr wrap="square" rtlCol="0">
            <a:spAutoFit/>
          </a:bodyPr>
          <a:lstStyle/>
          <a:p>
            <a:r>
              <a:rPr lang="en-US" dirty="0">
                <a:solidFill>
                  <a:schemeClr val="bg1"/>
                </a:solidFill>
              </a:rPr>
              <a:t>RESULTS </a:t>
            </a:r>
          </a:p>
        </p:txBody>
      </p:sp>
      <p:pic>
        <p:nvPicPr>
          <p:cNvPr id="14" name="Picture 13" descr="Text&#10;&#10;Description automatically generated">
            <a:extLst>
              <a:ext uri="{FF2B5EF4-FFF2-40B4-BE49-F238E27FC236}">
                <a16:creationId xmlns:a16="http://schemas.microsoft.com/office/drawing/2014/main" id="{03A2ABC9-316A-1E60-0324-91B6E2699F7E}"/>
              </a:ext>
            </a:extLst>
          </p:cNvPr>
          <p:cNvPicPr>
            <a:picLocks noChangeAspect="1"/>
          </p:cNvPicPr>
          <p:nvPr/>
        </p:nvPicPr>
        <p:blipFill>
          <a:blip r:embed="rId3"/>
          <a:stretch>
            <a:fillRect/>
          </a:stretch>
        </p:blipFill>
        <p:spPr>
          <a:xfrm>
            <a:off x="783620" y="2092097"/>
            <a:ext cx="4889500" cy="711200"/>
          </a:xfrm>
          <a:prstGeom prst="rect">
            <a:avLst/>
          </a:prstGeom>
        </p:spPr>
      </p:pic>
      <p:pic>
        <p:nvPicPr>
          <p:cNvPr id="16" name="Picture 15" descr="A picture containing shape&#10;&#10;Description automatically generated">
            <a:extLst>
              <a:ext uri="{FF2B5EF4-FFF2-40B4-BE49-F238E27FC236}">
                <a16:creationId xmlns:a16="http://schemas.microsoft.com/office/drawing/2014/main" id="{AFC28FCD-4441-CE04-789F-FA78F752DBD5}"/>
              </a:ext>
            </a:extLst>
          </p:cNvPr>
          <p:cNvPicPr>
            <a:picLocks noChangeAspect="1"/>
          </p:cNvPicPr>
          <p:nvPr/>
        </p:nvPicPr>
        <p:blipFill>
          <a:blip r:embed="rId4"/>
          <a:stretch>
            <a:fillRect/>
          </a:stretch>
        </p:blipFill>
        <p:spPr>
          <a:xfrm>
            <a:off x="783620" y="3676631"/>
            <a:ext cx="2336800" cy="800100"/>
          </a:xfrm>
          <a:prstGeom prst="rect">
            <a:avLst/>
          </a:prstGeom>
        </p:spPr>
      </p:pic>
      <p:sp>
        <p:nvSpPr>
          <p:cNvPr id="17" name="TextBox 16">
            <a:extLst>
              <a:ext uri="{FF2B5EF4-FFF2-40B4-BE49-F238E27FC236}">
                <a16:creationId xmlns:a16="http://schemas.microsoft.com/office/drawing/2014/main" id="{EB922961-B312-6B8C-8DE9-869B66EB4C14}"/>
              </a:ext>
            </a:extLst>
          </p:cNvPr>
          <p:cNvSpPr txBox="1"/>
          <p:nvPr/>
        </p:nvSpPr>
        <p:spPr>
          <a:xfrm>
            <a:off x="6653784" y="3363207"/>
            <a:ext cx="4133088" cy="646331"/>
          </a:xfrm>
          <a:prstGeom prst="rect">
            <a:avLst/>
          </a:prstGeom>
          <a:solidFill>
            <a:schemeClr val="tx1"/>
          </a:solidFill>
        </p:spPr>
        <p:txBody>
          <a:bodyPr wrap="square" rtlCol="0">
            <a:spAutoFit/>
          </a:bodyPr>
          <a:lstStyle/>
          <a:p>
            <a:r>
              <a:rPr lang="en-US" dirty="0">
                <a:solidFill>
                  <a:schemeClr val="bg1"/>
                </a:solidFill>
              </a:rPr>
              <a:t>Explanation</a:t>
            </a:r>
          </a:p>
          <a:p>
            <a:r>
              <a:rPr lang="en-US" dirty="0">
                <a:solidFill>
                  <a:schemeClr val="bg1"/>
                </a:solidFill>
              </a:rPr>
              <a:t>Sum is used for the total payload mass </a:t>
            </a:r>
          </a:p>
        </p:txBody>
      </p:sp>
    </p:spTree>
    <p:extLst>
      <p:ext uri="{BB962C8B-B14F-4D97-AF65-F5344CB8AC3E}">
        <p14:creationId xmlns:p14="http://schemas.microsoft.com/office/powerpoint/2010/main" val="3977680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85C74AF-36BA-C6A8-E1BC-B1E6A03B7820}"/>
              </a:ext>
            </a:extLst>
          </p:cNvPr>
          <p:cNvSpPr/>
          <p:nvPr/>
        </p:nvSpPr>
        <p:spPr>
          <a:xfrm>
            <a:off x="641497" y="542260"/>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highlight>
                  <a:srgbClr val="F2F2F2"/>
                </a:highlight>
                <a:latin typeface="Abadi"/>
              </a:rPr>
              <a:t>Executive Summary</a:t>
            </a:r>
          </a:p>
        </p:txBody>
      </p:sp>
      <p:sp>
        <p:nvSpPr>
          <p:cNvPr id="3" name="Rounded Rectangle 2">
            <a:extLst>
              <a:ext uri="{FF2B5EF4-FFF2-40B4-BE49-F238E27FC236}">
                <a16:creationId xmlns:a16="http://schemas.microsoft.com/office/drawing/2014/main" id="{F7A9D0D4-D915-0FE4-53C3-08CED836E089}"/>
              </a:ext>
            </a:extLst>
          </p:cNvPr>
          <p:cNvSpPr/>
          <p:nvPr/>
        </p:nvSpPr>
        <p:spPr>
          <a:xfrm>
            <a:off x="641497" y="1552353"/>
            <a:ext cx="10909005" cy="476338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00000"/>
              </a:lnSpc>
              <a:spcBef>
                <a:spcPts val="1400"/>
              </a:spcBef>
              <a:buFont typeface="Wingdings" pitchFamily="2" charset="2"/>
              <a:buChar char="§"/>
            </a:pPr>
            <a:r>
              <a:rPr lang="en-US" b="1" dirty="0">
                <a:solidFill>
                  <a:schemeClr val="accent3">
                    <a:lumMod val="25000"/>
                  </a:schemeClr>
                </a:solidFill>
                <a:latin typeface="Abadi"/>
              </a:rPr>
              <a:t>Summary of methodologies</a:t>
            </a:r>
          </a:p>
          <a:p>
            <a:pPr marL="800100" lvl="1" indent="-342900">
              <a:spcBef>
                <a:spcPts val="1400"/>
              </a:spcBef>
              <a:buFont typeface="Wingdings" pitchFamily="2" charset="2"/>
              <a:buChar char="§"/>
            </a:pPr>
            <a:r>
              <a:rPr lang="en-US" dirty="0">
                <a:solidFill>
                  <a:schemeClr val="accent3">
                    <a:lumMod val="25000"/>
                  </a:schemeClr>
                </a:solidFill>
                <a:latin typeface="Abadi"/>
              </a:rPr>
              <a:t>Data collection via API and Web Scraping</a:t>
            </a:r>
          </a:p>
          <a:p>
            <a:pPr marL="800100" lvl="1" indent="-342900">
              <a:spcBef>
                <a:spcPts val="1400"/>
              </a:spcBef>
              <a:buFont typeface="Wingdings" pitchFamily="2" charset="2"/>
              <a:buChar char="§"/>
            </a:pPr>
            <a:r>
              <a:rPr lang="en-US" dirty="0">
                <a:solidFill>
                  <a:schemeClr val="accent3">
                    <a:lumMod val="25000"/>
                  </a:schemeClr>
                </a:solidFill>
                <a:latin typeface="Abadi"/>
              </a:rPr>
              <a:t>Exploratory Data Analysis with SQL (Data Wrangling)</a:t>
            </a:r>
          </a:p>
          <a:p>
            <a:pPr marL="800100" lvl="1" indent="-342900">
              <a:spcBef>
                <a:spcPts val="1400"/>
              </a:spcBef>
              <a:buFont typeface="Wingdings" pitchFamily="2" charset="2"/>
              <a:buChar char="§"/>
            </a:pPr>
            <a:r>
              <a:rPr lang="en-US" dirty="0">
                <a:solidFill>
                  <a:schemeClr val="accent3">
                    <a:lumMod val="25000"/>
                  </a:schemeClr>
                </a:solidFill>
                <a:latin typeface="Abadi"/>
              </a:rPr>
              <a:t>EDA with Data Visualization</a:t>
            </a:r>
          </a:p>
          <a:p>
            <a:pPr marL="800100" lvl="1" indent="-342900">
              <a:spcBef>
                <a:spcPts val="1400"/>
              </a:spcBef>
              <a:buFont typeface="Wingdings" pitchFamily="2" charset="2"/>
              <a:buChar char="§"/>
            </a:pPr>
            <a:r>
              <a:rPr lang="en-US" dirty="0">
                <a:solidFill>
                  <a:schemeClr val="accent3">
                    <a:lumMod val="25000"/>
                  </a:schemeClr>
                </a:solidFill>
                <a:latin typeface="Abadi"/>
              </a:rPr>
              <a:t>Interactive Map with Folium</a:t>
            </a:r>
          </a:p>
          <a:p>
            <a:pPr marL="800100" lvl="1" indent="-342900">
              <a:spcBef>
                <a:spcPts val="1400"/>
              </a:spcBef>
              <a:buFont typeface="Wingdings" pitchFamily="2" charset="2"/>
              <a:buChar char="§"/>
            </a:pPr>
            <a:r>
              <a:rPr lang="en-US" dirty="0">
                <a:solidFill>
                  <a:schemeClr val="accent3">
                    <a:lumMod val="25000"/>
                  </a:schemeClr>
                </a:solidFill>
                <a:latin typeface="Abadi"/>
              </a:rPr>
              <a:t>Predictive Analysis Using Machine Learning</a:t>
            </a:r>
          </a:p>
          <a:p>
            <a:pPr marL="342900" indent="-342900">
              <a:lnSpc>
                <a:spcPct val="100000"/>
              </a:lnSpc>
              <a:spcBef>
                <a:spcPts val="1400"/>
              </a:spcBef>
              <a:buFont typeface="Wingdings" pitchFamily="2" charset="2"/>
              <a:buChar char="§"/>
            </a:pPr>
            <a:r>
              <a:rPr lang="en-US" b="1" dirty="0">
                <a:solidFill>
                  <a:schemeClr val="accent3">
                    <a:lumMod val="25000"/>
                  </a:schemeClr>
                </a:solidFill>
                <a:latin typeface="Abadi"/>
              </a:rPr>
              <a:t>Summary of all results</a:t>
            </a:r>
          </a:p>
          <a:p>
            <a:pPr marL="800100" lvl="1" indent="-342900">
              <a:spcBef>
                <a:spcPts val="1400"/>
              </a:spcBef>
              <a:buFont typeface="Wingdings" pitchFamily="2" charset="2"/>
              <a:buChar char="§"/>
            </a:pPr>
            <a:r>
              <a:rPr lang="en-US" dirty="0">
                <a:solidFill>
                  <a:schemeClr val="accent3">
                    <a:lumMod val="25000"/>
                  </a:schemeClr>
                </a:solidFill>
                <a:latin typeface="Abadi"/>
              </a:rPr>
              <a:t>Exploratory Data Analysis Result</a:t>
            </a:r>
          </a:p>
          <a:p>
            <a:pPr marL="800100" lvl="1" indent="-342900">
              <a:spcBef>
                <a:spcPts val="1400"/>
              </a:spcBef>
              <a:buFont typeface="Wingdings" pitchFamily="2" charset="2"/>
              <a:buChar char="§"/>
            </a:pPr>
            <a:r>
              <a:rPr lang="en-US" dirty="0">
                <a:solidFill>
                  <a:schemeClr val="accent3">
                    <a:lumMod val="25000"/>
                  </a:schemeClr>
                </a:solidFill>
                <a:latin typeface="Abadi"/>
              </a:rPr>
              <a:t>Interactive Analytics in Screenshots</a:t>
            </a:r>
          </a:p>
          <a:p>
            <a:pPr marL="800100" lvl="1" indent="-342900">
              <a:spcBef>
                <a:spcPts val="1400"/>
              </a:spcBef>
              <a:buFont typeface="Wingdings" pitchFamily="2" charset="2"/>
              <a:buChar char="§"/>
            </a:pPr>
            <a:r>
              <a:rPr lang="en-US" dirty="0">
                <a:solidFill>
                  <a:schemeClr val="accent3">
                    <a:lumMod val="25000"/>
                  </a:schemeClr>
                </a:solidFill>
                <a:latin typeface="Abadi"/>
              </a:rPr>
              <a:t>Predictive Analytics Result</a:t>
            </a:r>
          </a:p>
        </p:txBody>
      </p:sp>
      <p:sp>
        <p:nvSpPr>
          <p:cNvPr id="4" name="Slide Number Placeholder 3">
            <a:extLst>
              <a:ext uri="{FF2B5EF4-FFF2-40B4-BE49-F238E27FC236}">
                <a16:creationId xmlns:a16="http://schemas.microsoft.com/office/drawing/2014/main" id="{473778E2-D04B-70B4-3D27-604E32E099D4}"/>
              </a:ext>
            </a:extLst>
          </p:cNvPr>
          <p:cNvSpPr>
            <a:spLocks noGrp="1"/>
          </p:cNvSpPr>
          <p:nvPr>
            <p:ph type="sldNum" sz="quarter" idx="12"/>
          </p:nvPr>
        </p:nvSpPr>
        <p:spPr/>
        <p:txBody>
          <a:bodyPr/>
          <a:lstStyle/>
          <a:p>
            <a:fld id="{A190C97C-0095-2443-AC12-FA4CBA4ACD4D}" type="slidenum">
              <a:rPr lang="en-US" smtClean="0"/>
              <a:t>3</a:t>
            </a:fld>
            <a:endParaRPr lang="en-US"/>
          </a:p>
        </p:txBody>
      </p:sp>
    </p:spTree>
    <p:extLst>
      <p:ext uri="{BB962C8B-B14F-4D97-AF65-F5344CB8AC3E}">
        <p14:creationId xmlns:p14="http://schemas.microsoft.com/office/powerpoint/2010/main" val="970104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5476F1CC-09D9-6368-E97C-809D74405366}"/>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30</a:t>
            </a:fld>
            <a:endParaRPr lang="en-US"/>
          </a:p>
        </p:txBody>
      </p:sp>
      <p:sp>
        <p:nvSpPr>
          <p:cNvPr id="8" name="Rounded Rectangle 7">
            <a:extLst>
              <a:ext uri="{FF2B5EF4-FFF2-40B4-BE49-F238E27FC236}">
                <a16:creationId xmlns:a16="http://schemas.microsoft.com/office/drawing/2014/main" id="{170F6D51-28D7-70A8-824B-BB606482E799}"/>
              </a:ext>
            </a:extLst>
          </p:cNvPr>
          <p:cNvSpPr/>
          <p:nvPr/>
        </p:nvSpPr>
        <p:spPr>
          <a:xfrm>
            <a:off x="725708" y="6543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latin typeface="Abadi"/>
              </a:rPr>
              <a:t>		   Average Payload Mass by F9 v1.1</a:t>
            </a:r>
          </a:p>
        </p:txBody>
      </p:sp>
      <p:sp>
        <p:nvSpPr>
          <p:cNvPr id="9" name="Rounded Rectangle 8">
            <a:extLst>
              <a:ext uri="{FF2B5EF4-FFF2-40B4-BE49-F238E27FC236}">
                <a16:creationId xmlns:a16="http://schemas.microsoft.com/office/drawing/2014/main" id="{A4357859-FD03-B500-31D2-45290F31B4B4}"/>
              </a:ext>
            </a:extLst>
          </p:cNvPr>
          <p:cNvSpPr/>
          <p:nvPr/>
        </p:nvSpPr>
        <p:spPr>
          <a:xfrm>
            <a:off x="725708" y="1597152"/>
            <a:ext cx="10909005" cy="4828457"/>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extBox 10">
            <a:extLst>
              <a:ext uri="{FF2B5EF4-FFF2-40B4-BE49-F238E27FC236}">
                <a16:creationId xmlns:a16="http://schemas.microsoft.com/office/drawing/2014/main" id="{073A3F42-7153-0D41-060A-D0B486295A7D}"/>
              </a:ext>
            </a:extLst>
          </p:cNvPr>
          <p:cNvSpPr txBox="1"/>
          <p:nvPr/>
        </p:nvSpPr>
        <p:spPr>
          <a:xfrm>
            <a:off x="783620" y="1707907"/>
            <a:ext cx="1282924" cy="369332"/>
          </a:xfrm>
          <a:prstGeom prst="rect">
            <a:avLst/>
          </a:prstGeom>
          <a:solidFill>
            <a:schemeClr val="tx1"/>
          </a:solidFill>
        </p:spPr>
        <p:txBody>
          <a:bodyPr wrap="square" rtlCol="0">
            <a:spAutoFit/>
          </a:bodyPr>
          <a:lstStyle/>
          <a:p>
            <a:r>
              <a:rPr lang="en-US" dirty="0">
                <a:solidFill>
                  <a:schemeClr val="bg1"/>
                </a:solidFill>
              </a:rPr>
              <a:t>SQL Query: </a:t>
            </a:r>
          </a:p>
        </p:txBody>
      </p:sp>
      <p:sp>
        <p:nvSpPr>
          <p:cNvPr id="12" name="TextBox 11">
            <a:extLst>
              <a:ext uri="{FF2B5EF4-FFF2-40B4-BE49-F238E27FC236}">
                <a16:creationId xmlns:a16="http://schemas.microsoft.com/office/drawing/2014/main" id="{6463D9A6-CC9C-2797-AC83-583EA531529C}"/>
              </a:ext>
            </a:extLst>
          </p:cNvPr>
          <p:cNvSpPr txBox="1"/>
          <p:nvPr/>
        </p:nvSpPr>
        <p:spPr>
          <a:xfrm>
            <a:off x="783620" y="3290055"/>
            <a:ext cx="1282924" cy="369332"/>
          </a:xfrm>
          <a:prstGeom prst="rect">
            <a:avLst/>
          </a:prstGeom>
          <a:solidFill>
            <a:schemeClr val="tx1"/>
          </a:solidFill>
        </p:spPr>
        <p:txBody>
          <a:bodyPr wrap="square" rtlCol="0">
            <a:spAutoFit/>
          </a:bodyPr>
          <a:lstStyle/>
          <a:p>
            <a:r>
              <a:rPr lang="en-US" dirty="0">
                <a:solidFill>
                  <a:schemeClr val="bg1"/>
                </a:solidFill>
              </a:rPr>
              <a:t>RESULTS </a:t>
            </a:r>
          </a:p>
        </p:txBody>
      </p:sp>
      <p:pic>
        <p:nvPicPr>
          <p:cNvPr id="14" name="Picture 13">
            <a:extLst>
              <a:ext uri="{FF2B5EF4-FFF2-40B4-BE49-F238E27FC236}">
                <a16:creationId xmlns:a16="http://schemas.microsoft.com/office/drawing/2014/main" id="{FCE993B4-764B-A70B-279C-E2C49568DECD}"/>
              </a:ext>
            </a:extLst>
          </p:cNvPr>
          <p:cNvPicPr>
            <a:picLocks noChangeAspect="1"/>
          </p:cNvPicPr>
          <p:nvPr/>
        </p:nvPicPr>
        <p:blipFill>
          <a:blip r:embed="rId3"/>
          <a:stretch>
            <a:fillRect/>
          </a:stretch>
        </p:blipFill>
        <p:spPr>
          <a:xfrm>
            <a:off x="783620" y="2087410"/>
            <a:ext cx="7772400" cy="648648"/>
          </a:xfrm>
          <a:prstGeom prst="rect">
            <a:avLst/>
          </a:prstGeom>
        </p:spPr>
      </p:pic>
      <p:pic>
        <p:nvPicPr>
          <p:cNvPr id="16" name="Picture 15" descr="A picture containing diagram&#10;&#10;Description automatically generated">
            <a:extLst>
              <a:ext uri="{FF2B5EF4-FFF2-40B4-BE49-F238E27FC236}">
                <a16:creationId xmlns:a16="http://schemas.microsoft.com/office/drawing/2014/main" id="{B770EED1-A946-774B-1888-1BF83EBF8CDF}"/>
              </a:ext>
            </a:extLst>
          </p:cNvPr>
          <p:cNvPicPr>
            <a:picLocks noChangeAspect="1"/>
          </p:cNvPicPr>
          <p:nvPr/>
        </p:nvPicPr>
        <p:blipFill>
          <a:blip r:embed="rId4"/>
          <a:stretch>
            <a:fillRect/>
          </a:stretch>
        </p:blipFill>
        <p:spPr>
          <a:xfrm>
            <a:off x="783620" y="3686819"/>
            <a:ext cx="2222500" cy="698500"/>
          </a:xfrm>
          <a:prstGeom prst="rect">
            <a:avLst/>
          </a:prstGeom>
        </p:spPr>
      </p:pic>
      <p:sp>
        <p:nvSpPr>
          <p:cNvPr id="18" name="TextBox 17">
            <a:extLst>
              <a:ext uri="{FF2B5EF4-FFF2-40B4-BE49-F238E27FC236}">
                <a16:creationId xmlns:a16="http://schemas.microsoft.com/office/drawing/2014/main" id="{A0FB41E5-D116-EF1C-00C3-CE1AD5D903DC}"/>
              </a:ext>
            </a:extLst>
          </p:cNvPr>
          <p:cNvSpPr txBox="1"/>
          <p:nvPr/>
        </p:nvSpPr>
        <p:spPr>
          <a:xfrm>
            <a:off x="6653784" y="3363207"/>
            <a:ext cx="4133088" cy="646331"/>
          </a:xfrm>
          <a:prstGeom prst="rect">
            <a:avLst/>
          </a:prstGeom>
          <a:solidFill>
            <a:schemeClr val="tx1"/>
          </a:solidFill>
        </p:spPr>
        <p:txBody>
          <a:bodyPr wrap="square" rtlCol="0">
            <a:spAutoFit/>
          </a:bodyPr>
          <a:lstStyle/>
          <a:p>
            <a:r>
              <a:rPr lang="en-US" dirty="0">
                <a:solidFill>
                  <a:schemeClr val="bg1"/>
                </a:solidFill>
              </a:rPr>
              <a:t>Explanation</a:t>
            </a:r>
          </a:p>
          <a:p>
            <a:r>
              <a:rPr lang="en-US" dirty="0">
                <a:solidFill>
                  <a:schemeClr val="bg1"/>
                </a:solidFill>
              </a:rPr>
              <a:t>Avg is used for the average payload mass </a:t>
            </a:r>
          </a:p>
        </p:txBody>
      </p:sp>
    </p:spTree>
    <p:extLst>
      <p:ext uri="{BB962C8B-B14F-4D97-AF65-F5344CB8AC3E}">
        <p14:creationId xmlns:p14="http://schemas.microsoft.com/office/powerpoint/2010/main" val="1406479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653466DA-F0B9-B3D9-2FC5-D9F685A84769}"/>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31</a:t>
            </a:fld>
            <a:endParaRPr lang="en-US"/>
          </a:p>
        </p:txBody>
      </p:sp>
      <p:sp>
        <p:nvSpPr>
          <p:cNvPr id="5" name="Slide Number Placeholder 3">
            <a:extLst>
              <a:ext uri="{FF2B5EF4-FFF2-40B4-BE49-F238E27FC236}">
                <a16:creationId xmlns:a16="http://schemas.microsoft.com/office/drawing/2014/main" id="{AEC3F8F9-BABF-D761-D34A-DEA86A69C0CF}"/>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31</a:t>
            </a:fld>
            <a:endParaRPr lang="en-US"/>
          </a:p>
        </p:txBody>
      </p:sp>
      <p:sp>
        <p:nvSpPr>
          <p:cNvPr id="6" name="Slide Number Placeholder 3">
            <a:extLst>
              <a:ext uri="{FF2B5EF4-FFF2-40B4-BE49-F238E27FC236}">
                <a16:creationId xmlns:a16="http://schemas.microsoft.com/office/drawing/2014/main" id="{CC57FB0B-43CC-F5BA-EAD2-C1C88E44493F}"/>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31</a:t>
            </a:fld>
            <a:endParaRPr lang="en-US"/>
          </a:p>
        </p:txBody>
      </p:sp>
      <p:sp>
        <p:nvSpPr>
          <p:cNvPr id="7" name="Slide Number Placeholder 3">
            <a:extLst>
              <a:ext uri="{FF2B5EF4-FFF2-40B4-BE49-F238E27FC236}">
                <a16:creationId xmlns:a16="http://schemas.microsoft.com/office/drawing/2014/main" id="{54312C45-A741-B547-7DEF-E8DD24C0FF7D}"/>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31</a:t>
            </a:fld>
            <a:endParaRPr lang="en-US"/>
          </a:p>
        </p:txBody>
      </p:sp>
      <p:sp>
        <p:nvSpPr>
          <p:cNvPr id="8" name="Rounded Rectangle 7">
            <a:extLst>
              <a:ext uri="{FF2B5EF4-FFF2-40B4-BE49-F238E27FC236}">
                <a16:creationId xmlns:a16="http://schemas.microsoft.com/office/drawing/2014/main" id="{7D1E1513-708F-0A25-A1C7-9FBBC68FAC58}"/>
              </a:ext>
            </a:extLst>
          </p:cNvPr>
          <p:cNvSpPr/>
          <p:nvPr/>
        </p:nvSpPr>
        <p:spPr>
          <a:xfrm>
            <a:off x="725708" y="6543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latin typeface="Abadi"/>
              </a:rPr>
              <a:t>		First Successful Ground Landing Date</a:t>
            </a:r>
          </a:p>
        </p:txBody>
      </p:sp>
      <p:sp>
        <p:nvSpPr>
          <p:cNvPr id="9" name="Rounded Rectangle 8">
            <a:extLst>
              <a:ext uri="{FF2B5EF4-FFF2-40B4-BE49-F238E27FC236}">
                <a16:creationId xmlns:a16="http://schemas.microsoft.com/office/drawing/2014/main" id="{F9FFCAF7-2674-D371-531F-15FB870E801B}"/>
              </a:ext>
            </a:extLst>
          </p:cNvPr>
          <p:cNvSpPr/>
          <p:nvPr/>
        </p:nvSpPr>
        <p:spPr>
          <a:xfrm>
            <a:off x="725708" y="1597152"/>
            <a:ext cx="10909005" cy="4828457"/>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extBox 10">
            <a:extLst>
              <a:ext uri="{FF2B5EF4-FFF2-40B4-BE49-F238E27FC236}">
                <a16:creationId xmlns:a16="http://schemas.microsoft.com/office/drawing/2014/main" id="{5BF515A6-10D9-C35F-AA27-3AD930884C5B}"/>
              </a:ext>
            </a:extLst>
          </p:cNvPr>
          <p:cNvSpPr txBox="1"/>
          <p:nvPr/>
        </p:nvSpPr>
        <p:spPr>
          <a:xfrm>
            <a:off x="783620" y="1707907"/>
            <a:ext cx="1282924" cy="369332"/>
          </a:xfrm>
          <a:prstGeom prst="rect">
            <a:avLst/>
          </a:prstGeom>
          <a:solidFill>
            <a:schemeClr val="tx1"/>
          </a:solidFill>
        </p:spPr>
        <p:txBody>
          <a:bodyPr wrap="square" rtlCol="0">
            <a:spAutoFit/>
          </a:bodyPr>
          <a:lstStyle/>
          <a:p>
            <a:r>
              <a:rPr lang="en-US" dirty="0">
                <a:solidFill>
                  <a:schemeClr val="bg1"/>
                </a:solidFill>
              </a:rPr>
              <a:t>SQL Query: </a:t>
            </a:r>
          </a:p>
        </p:txBody>
      </p:sp>
      <p:sp>
        <p:nvSpPr>
          <p:cNvPr id="12" name="TextBox 11">
            <a:extLst>
              <a:ext uri="{FF2B5EF4-FFF2-40B4-BE49-F238E27FC236}">
                <a16:creationId xmlns:a16="http://schemas.microsoft.com/office/drawing/2014/main" id="{5D5B5600-FCEC-E36D-63E9-208D817442F5}"/>
              </a:ext>
            </a:extLst>
          </p:cNvPr>
          <p:cNvSpPr txBox="1"/>
          <p:nvPr/>
        </p:nvSpPr>
        <p:spPr>
          <a:xfrm>
            <a:off x="783620" y="3290055"/>
            <a:ext cx="1282924" cy="369332"/>
          </a:xfrm>
          <a:prstGeom prst="rect">
            <a:avLst/>
          </a:prstGeom>
          <a:solidFill>
            <a:schemeClr val="tx1"/>
          </a:solidFill>
        </p:spPr>
        <p:txBody>
          <a:bodyPr wrap="square" rtlCol="0">
            <a:spAutoFit/>
          </a:bodyPr>
          <a:lstStyle/>
          <a:p>
            <a:r>
              <a:rPr lang="en-US" dirty="0">
                <a:solidFill>
                  <a:schemeClr val="bg1"/>
                </a:solidFill>
              </a:rPr>
              <a:t>RESULTS </a:t>
            </a:r>
          </a:p>
        </p:txBody>
      </p:sp>
      <p:pic>
        <p:nvPicPr>
          <p:cNvPr id="14" name="Picture 13" descr="Text&#10;&#10;Description automatically generated">
            <a:extLst>
              <a:ext uri="{FF2B5EF4-FFF2-40B4-BE49-F238E27FC236}">
                <a16:creationId xmlns:a16="http://schemas.microsoft.com/office/drawing/2014/main" id="{1B266F94-B92A-EAAD-AF69-2E73AA0A5A2A}"/>
              </a:ext>
            </a:extLst>
          </p:cNvPr>
          <p:cNvPicPr>
            <a:picLocks noChangeAspect="1"/>
          </p:cNvPicPr>
          <p:nvPr/>
        </p:nvPicPr>
        <p:blipFill>
          <a:blip r:embed="rId3"/>
          <a:stretch>
            <a:fillRect/>
          </a:stretch>
        </p:blipFill>
        <p:spPr>
          <a:xfrm>
            <a:off x="783620" y="2087410"/>
            <a:ext cx="3467100" cy="711200"/>
          </a:xfrm>
          <a:prstGeom prst="rect">
            <a:avLst/>
          </a:prstGeom>
        </p:spPr>
      </p:pic>
      <p:pic>
        <p:nvPicPr>
          <p:cNvPr id="16" name="Picture 15" descr="A picture containing diagram&#10;&#10;Description automatically generated">
            <a:extLst>
              <a:ext uri="{FF2B5EF4-FFF2-40B4-BE49-F238E27FC236}">
                <a16:creationId xmlns:a16="http://schemas.microsoft.com/office/drawing/2014/main" id="{DED8E715-BA7A-2297-F29F-37C17BF27CF8}"/>
              </a:ext>
            </a:extLst>
          </p:cNvPr>
          <p:cNvPicPr>
            <a:picLocks noChangeAspect="1"/>
          </p:cNvPicPr>
          <p:nvPr/>
        </p:nvPicPr>
        <p:blipFill>
          <a:blip r:embed="rId4"/>
          <a:stretch>
            <a:fillRect/>
          </a:stretch>
        </p:blipFill>
        <p:spPr>
          <a:xfrm>
            <a:off x="774699" y="3696680"/>
            <a:ext cx="1282923" cy="927414"/>
          </a:xfrm>
          <a:prstGeom prst="rect">
            <a:avLst/>
          </a:prstGeom>
        </p:spPr>
      </p:pic>
      <p:sp>
        <p:nvSpPr>
          <p:cNvPr id="17" name="TextBox 16">
            <a:extLst>
              <a:ext uri="{FF2B5EF4-FFF2-40B4-BE49-F238E27FC236}">
                <a16:creationId xmlns:a16="http://schemas.microsoft.com/office/drawing/2014/main" id="{A4449A68-0FBB-432D-F9B7-7E3256C694E8}"/>
              </a:ext>
            </a:extLst>
          </p:cNvPr>
          <p:cNvSpPr txBox="1"/>
          <p:nvPr/>
        </p:nvSpPr>
        <p:spPr>
          <a:xfrm>
            <a:off x="5721095" y="3143751"/>
            <a:ext cx="5785601" cy="646331"/>
          </a:xfrm>
          <a:prstGeom prst="rect">
            <a:avLst/>
          </a:prstGeom>
          <a:solidFill>
            <a:schemeClr val="tx1"/>
          </a:solidFill>
        </p:spPr>
        <p:txBody>
          <a:bodyPr wrap="square" rtlCol="0">
            <a:spAutoFit/>
          </a:bodyPr>
          <a:lstStyle/>
          <a:p>
            <a:r>
              <a:rPr lang="en-US" dirty="0">
                <a:solidFill>
                  <a:schemeClr val="bg1"/>
                </a:solidFill>
              </a:rPr>
              <a:t>Explanation</a:t>
            </a:r>
          </a:p>
          <a:p>
            <a:r>
              <a:rPr lang="en-US" dirty="0">
                <a:solidFill>
                  <a:schemeClr val="bg1"/>
                </a:solidFill>
              </a:rPr>
              <a:t>Min (DATE) is used for the first successful landing outcome</a:t>
            </a:r>
          </a:p>
        </p:txBody>
      </p:sp>
    </p:spTree>
    <p:extLst>
      <p:ext uri="{BB962C8B-B14F-4D97-AF65-F5344CB8AC3E}">
        <p14:creationId xmlns:p14="http://schemas.microsoft.com/office/powerpoint/2010/main" val="3991559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C73097A9-CA02-E988-A3DF-B3B84B9325BB}"/>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32</a:t>
            </a:fld>
            <a:endParaRPr lang="en-US"/>
          </a:p>
        </p:txBody>
      </p:sp>
      <p:sp>
        <p:nvSpPr>
          <p:cNvPr id="5" name="Slide Number Placeholder 3">
            <a:extLst>
              <a:ext uri="{FF2B5EF4-FFF2-40B4-BE49-F238E27FC236}">
                <a16:creationId xmlns:a16="http://schemas.microsoft.com/office/drawing/2014/main" id="{71EAB0C7-367A-A1F6-03EE-4A47896E3356}"/>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32</a:t>
            </a:fld>
            <a:endParaRPr lang="en-US"/>
          </a:p>
        </p:txBody>
      </p:sp>
      <p:sp>
        <p:nvSpPr>
          <p:cNvPr id="6" name="Slide Number Placeholder 3">
            <a:extLst>
              <a:ext uri="{FF2B5EF4-FFF2-40B4-BE49-F238E27FC236}">
                <a16:creationId xmlns:a16="http://schemas.microsoft.com/office/drawing/2014/main" id="{253D02F8-C51F-A2FB-351B-999A7E3F9D4A}"/>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32</a:t>
            </a:fld>
            <a:endParaRPr lang="en-US"/>
          </a:p>
        </p:txBody>
      </p:sp>
      <p:sp>
        <p:nvSpPr>
          <p:cNvPr id="8" name="Rounded Rectangle 7">
            <a:extLst>
              <a:ext uri="{FF2B5EF4-FFF2-40B4-BE49-F238E27FC236}">
                <a16:creationId xmlns:a16="http://schemas.microsoft.com/office/drawing/2014/main" id="{5711BD25-0CF7-15B3-1B58-1D0D91BB1B9D}"/>
              </a:ext>
            </a:extLst>
          </p:cNvPr>
          <p:cNvSpPr/>
          <p:nvPr/>
        </p:nvSpPr>
        <p:spPr>
          <a:xfrm>
            <a:off x="725708" y="432391"/>
            <a:ext cx="10909005" cy="90244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latin typeface="Abadi"/>
              </a:rPr>
              <a:t>Successful Drone Ship Landing with Payload between 4000 					and 6000</a:t>
            </a:r>
          </a:p>
        </p:txBody>
      </p:sp>
      <p:sp>
        <p:nvSpPr>
          <p:cNvPr id="9" name="Rounded Rectangle 8">
            <a:extLst>
              <a:ext uri="{FF2B5EF4-FFF2-40B4-BE49-F238E27FC236}">
                <a16:creationId xmlns:a16="http://schemas.microsoft.com/office/drawing/2014/main" id="{D7D730B0-0C80-D530-7FEF-12B4FF75FA4C}"/>
              </a:ext>
            </a:extLst>
          </p:cNvPr>
          <p:cNvSpPr/>
          <p:nvPr/>
        </p:nvSpPr>
        <p:spPr>
          <a:xfrm>
            <a:off x="725708" y="1597152"/>
            <a:ext cx="10909005" cy="4828457"/>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extBox 10">
            <a:extLst>
              <a:ext uri="{FF2B5EF4-FFF2-40B4-BE49-F238E27FC236}">
                <a16:creationId xmlns:a16="http://schemas.microsoft.com/office/drawing/2014/main" id="{A8F10975-A085-2C08-BAFA-33CC98B99984}"/>
              </a:ext>
            </a:extLst>
          </p:cNvPr>
          <p:cNvSpPr txBox="1"/>
          <p:nvPr/>
        </p:nvSpPr>
        <p:spPr>
          <a:xfrm>
            <a:off x="783620" y="1707907"/>
            <a:ext cx="1282924" cy="369332"/>
          </a:xfrm>
          <a:prstGeom prst="rect">
            <a:avLst/>
          </a:prstGeom>
          <a:solidFill>
            <a:schemeClr val="tx1"/>
          </a:solidFill>
        </p:spPr>
        <p:txBody>
          <a:bodyPr wrap="square" rtlCol="0">
            <a:spAutoFit/>
          </a:bodyPr>
          <a:lstStyle/>
          <a:p>
            <a:r>
              <a:rPr lang="en-US" dirty="0">
                <a:solidFill>
                  <a:schemeClr val="bg1"/>
                </a:solidFill>
              </a:rPr>
              <a:t>SQL Query: </a:t>
            </a:r>
          </a:p>
        </p:txBody>
      </p:sp>
      <p:sp>
        <p:nvSpPr>
          <p:cNvPr id="12" name="TextBox 11">
            <a:extLst>
              <a:ext uri="{FF2B5EF4-FFF2-40B4-BE49-F238E27FC236}">
                <a16:creationId xmlns:a16="http://schemas.microsoft.com/office/drawing/2014/main" id="{D1178BA5-F6D5-0AFD-20E1-7D9194D5BE06}"/>
              </a:ext>
            </a:extLst>
          </p:cNvPr>
          <p:cNvSpPr txBox="1"/>
          <p:nvPr/>
        </p:nvSpPr>
        <p:spPr>
          <a:xfrm>
            <a:off x="783620" y="3802119"/>
            <a:ext cx="1282924" cy="369332"/>
          </a:xfrm>
          <a:prstGeom prst="rect">
            <a:avLst/>
          </a:prstGeom>
          <a:solidFill>
            <a:schemeClr val="tx1"/>
          </a:solidFill>
        </p:spPr>
        <p:txBody>
          <a:bodyPr wrap="square" rtlCol="0">
            <a:spAutoFit/>
          </a:bodyPr>
          <a:lstStyle/>
          <a:p>
            <a:r>
              <a:rPr lang="en-US" dirty="0">
                <a:solidFill>
                  <a:schemeClr val="bg1"/>
                </a:solidFill>
              </a:rPr>
              <a:t>RESULTS </a:t>
            </a:r>
          </a:p>
        </p:txBody>
      </p:sp>
      <p:pic>
        <p:nvPicPr>
          <p:cNvPr id="14" name="Picture 13" descr="Text&#10;&#10;Description automatically generated">
            <a:extLst>
              <a:ext uri="{FF2B5EF4-FFF2-40B4-BE49-F238E27FC236}">
                <a16:creationId xmlns:a16="http://schemas.microsoft.com/office/drawing/2014/main" id="{44D3C4E8-8202-1863-2BFA-AC30AED0ABBE}"/>
              </a:ext>
            </a:extLst>
          </p:cNvPr>
          <p:cNvPicPr>
            <a:picLocks noChangeAspect="1"/>
          </p:cNvPicPr>
          <p:nvPr/>
        </p:nvPicPr>
        <p:blipFill>
          <a:blip r:embed="rId3"/>
          <a:stretch>
            <a:fillRect/>
          </a:stretch>
        </p:blipFill>
        <p:spPr>
          <a:xfrm>
            <a:off x="782828" y="2077239"/>
            <a:ext cx="6273800" cy="1587500"/>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018AC5C8-EF47-9AC4-AC8E-AF292C15718E}"/>
              </a:ext>
            </a:extLst>
          </p:cNvPr>
          <p:cNvPicPr>
            <a:picLocks noChangeAspect="1"/>
          </p:cNvPicPr>
          <p:nvPr/>
        </p:nvPicPr>
        <p:blipFill>
          <a:blip r:embed="rId4"/>
          <a:stretch>
            <a:fillRect/>
          </a:stretch>
        </p:blipFill>
        <p:spPr>
          <a:xfrm>
            <a:off x="770636" y="4194274"/>
            <a:ext cx="1422400" cy="1701800"/>
          </a:xfrm>
          <a:prstGeom prst="rect">
            <a:avLst/>
          </a:prstGeom>
        </p:spPr>
      </p:pic>
      <p:sp>
        <p:nvSpPr>
          <p:cNvPr id="17" name="TextBox 16">
            <a:extLst>
              <a:ext uri="{FF2B5EF4-FFF2-40B4-BE49-F238E27FC236}">
                <a16:creationId xmlns:a16="http://schemas.microsoft.com/office/drawing/2014/main" id="{316EF4EC-47EF-A4C6-5746-4110B6ADE7CC}"/>
              </a:ext>
            </a:extLst>
          </p:cNvPr>
          <p:cNvSpPr txBox="1"/>
          <p:nvPr/>
        </p:nvSpPr>
        <p:spPr>
          <a:xfrm>
            <a:off x="6452616" y="3888779"/>
            <a:ext cx="4955764" cy="923330"/>
          </a:xfrm>
          <a:prstGeom prst="rect">
            <a:avLst/>
          </a:prstGeom>
          <a:solidFill>
            <a:schemeClr val="tx1"/>
          </a:solidFill>
        </p:spPr>
        <p:txBody>
          <a:bodyPr wrap="square" rtlCol="0">
            <a:spAutoFit/>
          </a:bodyPr>
          <a:lstStyle/>
          <a:p>
            <a:r>
              <a:rPr lang="en-US" dirty="0">
                <a:solidFill>
                  <a:schemeClr val="bg1"/>
                </a:solidFill>
              </a:rPr>
              <a:t>Explanation</a:t>
            </a:r>
          </a:p>
          <a:p>
            <a:r>
              <a:rPr lang="en-US" dirty="0">
                <a:solidFill>
                  <a:schemeClr val="bg1"/>
                </a:solidFill>
              </a:rPr>
              <a:t>Where clause is used to filter payload mass greater than 4000 but less than 6000</a:t>
            </a:r>
          </a:p>
        </p:txBody>
      </p:sp>
    </p:spTree>
    <p:extLst>
      <p:ext uri="{BB962C8B-B14F-4D97-AF65-F5344CB8AC3E}">
        <p14:creationId xmlns:p14="http://schemas.microsoft.com/office/powerpoint/2010/main" val="3772676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6987F3E9-CBF6-77E1-9283-5A821955CEE4}"/>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33</a:t>
            </a:fld>
            <a:endParaRPr lang="en-US"/>
          </a:p>
        </p:txBody>
      </p:sp>
      <p:sp>
        <p:nvSpPr>
          <p:cNvPr id="8" name="Rounded Rectangle 7">
            <a:extLst>
              <a:ext uri="{FF2B5EF4-FFF2-40B4-BE49-F238E27FC236}">
                <a16:creationId xmlns:a16="http://schemas.microsoft.com/office/drawing/2014/main" id="{439BB108-65CF-0B0E-1894-77753BBB46F8}"/>
              </a:ext>
            </a:extLst>
          </p:cNvPr>
          <p:cNvSpPr/>
          <p:nvPr/>
        </p:nvSpPr>
        <p:spPr>
          <a:xfrm>
            <a:off x="725708" y="6543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latin typeface="Abadi"/>
              </a:rPr>
              <a:t>Total Number of Successful and Failure Mission Outcomes</a:t>
            </a:r>
          </a:p>
        </p:txBody>
      </p:sp>
      <p:sp>
        <p:nvSpPr>
          <p:cNvPr id="9" name="Rounded Rectangle 8">
            <a:extLst>
              <a:ext uri="{FF2B5EF4-FFF2-40B4-BE49-F238E27FC236}">
                <a16:creationId xmlns:a16="http://schemas.microsoft.com/office/drawing/2014/main" id="{D94FEA07-DB9E-B0B6-246F-6651BE35DBAE}"/>
              </a:ext>
            </a:extLst>
          </p:cNvPr>
          <p:cNvSpPr/>
          <p:nvPr/>
        </p:nvSpPr>
        <p:spPr>
          <a:xfrm>
            <a:off x="725708" y="1597152"/>
            <a:ext cx="10909005" cy="4828457"/>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extBox 10">
            <a:extLst>
              <a:ext uri="{FF2B5EF4-FFF2-40B4-BE49-F238E27FC236}">
                <a16:creationId xmlns:a16="http://schemas.microsoft.com/office/drawing/2014/main" id="{8D742402-992F-DB8E-B71A-B62BFC9DFD9D}"/>
              </a:ext>
            </a:extLst>
          </p:cNvPr>
          <p:cNvSpPr txBox="1"/>
          <p:nvPr/>
        </p:nvSpPr>
        <p:spPr>
          <a:xfrm>
            <a:off x="783620" y="1707907"/>
            <a:ext cx="1282924" cy="369332"/>
          </a:xfrm>
          <a:prstGeom prst="rect">
            <a:avLst/>
          </a:prstGeom>
          <a:solidFill>
            <a:schemeClr val="tx1"/>
          </a:solidFill>
        </p:spPr>
        <p:txBody>
          <a:bodyPr wrap="square" rtlCol="0">
            <a:spAutoFit/>
          </a:bodyPr>
          <a:lstStyle/>
          <a:p>
            <a:r>
              <a:rPr lang="en-US" dirty="0">
                <a:solidFill>
                  <a:schemeClr val="bg1"/>
                </a:solidFill>
              </a:rPr>
              <a:t>SQL Query: </a:t>
            </a:r>
          </a:p>
        </p:txBody>
      </p:sp>
      <p:sp>
        <p:nvSpPr>
          <p:cNvPr id="12" name="TextBox 11">
            <a:extLst>
              <a:ext uri="{FF2B5EF4-FFF2-40B4-BE49-F238E27FC236}">
                <a16:creationId xmlns:a16="http://schemas.microsoft.com/office/drawing/2014/main" id="{6A129AD8-AA7B-261D-8141-61872E00B379}"/>
              </a:ext>
            </a:extLst>
          </p:cNvPr>
          <p:cNvSpPr txBox="1"/>
          <p:nvPr/>
        </p:nvSpPr>
        <p:spPr>
          <a:xfrm>
            <a:off x="783620" y="3290055"/>
            <a:ext cx="1282924" cy="369332"/>
          </a:xfrm>
          <a:prstGeom prst="rect">
            <a:avLst/>
          </a:prstGeom>
          <a:solidFill>
            <a:schemeClr val="tx1"/>
          </a:solidFill>
        </p:spPr>
        <p:txBody>
          <a:bodyPr wrap="square" rtlCol="0">
            <a:spAutoFit/>
          </a:bodyPr>
          <a:lstStyle/>
          <a:p>
            <a:r>
              <a:rPr lang="en-US" dirty="0">
                <a:solidFill>
                  <a:schemeClr val="bg1"/>
                </a:solidFill>
              </a:rPr>
              <a:t>RESULTS </a:t>
            </a:r>
          </a:p>
        </p:txBody>
      </p:sp>
      <p:pic>
        <p:nvPicPr>
          <p:cNvPr id="14" name="Picture 13">
            <a:extLst>
              <a:ext uri="{FF2B5EF4-FFF2-40B4-BE49-F238E27FC236}">
                <a16:creationId xmlns:a16="http://schemas.microsoft.com/office/drawing/2014/main" id="{19B054EA-2DB4-E95F-B09F-813FD59BBCCD}"/>
              </a:ext>
            </a:extLst>
          </p:cNvPr>
          <p:cNvPicPr>
            <a:picLocks noChangeAspect="1"/>
          </p:cNvPicPr>
          <p:nvPr/>
        </p:nvPicPr>
        <p:blipFill>
          <a:blip r:embed="rId3"/>
          <a:stretch>
            <a:fillRect/>
          </a:stretch>
        </p:blipFill>
        <p:spPr>
          <a:xfrm>
            <a:off x="783620" y="2077239"/>
            <a:ext cx="7708900" cy="647700"/>
          </a:xfrm>
          <a:prstGeom prst="rect">
            <a:avLst/>
          </a:prstGeom>
        </p:spPr>
      </p:pic>
      <p:pic>
        <p:nvPicPr>
          <p:cNvPr id="16" name="Picture 15" descr="Table&#10;&#10;Description automatically generated">
            <a:extLst>
              <a:ext uri="{FF2B5EF4-FFF2-40B4-BE49-F238E27FC236}">
                <a16:creationId xmlns:a16="http://schemas.microsoft.com/office/drawing/2014/main" id="{A615BFCC-1269-7937-94CC-0AC63D97FAB3}"/>
              </a:ext>
            </a:extLst>
          </p:cNvPr>
          <p:cNvPicPr>
            <a:picLocks noChangeAspect="1"/>
          </p:cNvPicPr>
          <p:nvPr/>
        </p:nvPicPr>
        <p:blipFill>
          <a:blip r:embed="rId4"/>
          <a:stretch>
            <a:fillRect/>
          </a:stretch>
        </p:blipFill>
        <p:spPr>
          <a:xfrm>
            <a:off x="783620" y="3670535"/>
            <a:ext cx="2006600" cy="1739900"/>
          </a:xfrm>
          <a:prstGeom prst="rect">
            <a:avLst/>
          </a:prstGeom>
        </p:spPr>
      </p:pic>
      <p:sp>
        <p:nvSpPr>
          <p:cNvPr id="17" name="TextBox 16">
            <a:extLst>
              <a:ext uri="{FF2B5EF4-FFF2-40B4-BE49-F238E27FC236}">
                <a16:creationId xmlns:a16="http://schemas.microsoft.com/office/drawing/2014/main" id="{8589A593-3E8E-5A78-35F7-6973EEE63ECF}"/>
              </a:ext>
            </a:extLst>
          </p:cNvPr>
          <p:cNvSpPr txBox="1"/>
          <p:nvPr/>
        </p:nvSpPr>
        <p:spPr>
          <a:xfrm>
            <a:off x="5849112" y="3290055"/>
            <a:ext cx="5361432" cy="923330"/>
          </a:xfrm>
          <a:prstGeom prst="rect">
            <a:avLst/>
          </a:prstGeom>
          <a:solidFill>
            <a:schemeClr val="tx1"/>
          </a:solidFill>
        </p:spPr>
        <p:txBody>
          <a:bodyPr wrap="square" rtlCol="0">
            <a:spAutoFit/>
          </a:bodyPr>
          <a:lstStyle/>
          <a:p>
            <a:r>
              <a:rPr lang="en-US" dirty="0">
                <a:solidFill>
                  <a:schemeClr val="bg1"/>
                </a:solidFill>
              </a:rPr>
              <a:t>Explanation</a:t>
            </a:r>
          </a:p>
          <a:p>
            <a:r>
              <a:rPr lang="en-US" dirty="0">
                <a:solidFill>
                  <a:schemeClr val="bg1"/>
                </a:solidFill>
              </a:rPr>
              <a:t>Count clause is used for the total number of successful and failure mission outcomes</a:t>
            </a:r>
          </a:p>
        </p:txBody>
      </p:sp>
    </p:spTree>
    <p:extLst>
      <p:ext uri="{BB962C8B-B14F-4D97-AF65-F5344CB8AC3E}">
        <p14:creationId xmlns:p14="http://schemas.microsoft.com/office/powerpoint/2010/main" val="3920563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26522B-7B85-5B97-9987-0C450D482995}"/>
              </a:ext>
            </a:extLst>
          </p:cNvPr>
          <p:cNvSpPr>
            <a:spLocks noGrp="1"/>
          </p:cNvSpPr>
          <p:nvPr>
            <p:ph type="sldNum" sz="quarter" idx="12"/>
          </p:nvPr>
        </p:nvSpPr>
        <p:spPr/>
        <p:txBody>
          <a:bodyPr/>
          <a:lstStyle/>
          <a:p>
            <a:fld id="{A190C97C-0095-2443-AC12-FA4CBA4ACD4D}" type="slidenum">
              <a:rPr lang="en-US" smtClean="0"/>
              <a:t>34</a:t>
            </a:fld>
            <a:endParaRPr lang="en-US"/>
          </a:p>
        </p:txBody>
      </p:sp>
      <p:sp>
        <p:nvSpPr>
          <p:cNvPr id="3" name="Slide Number Placeholder 1">
            <a:extLst>
              <a:ext uri="{FF2B5EF4-FFF2-40B4-BE49-F238E27FC236}">
                <a16:creationId xmlns:a16="http://schemas.microsoft.com/office/drawing/2014/main" id="{46DC54A5-B02F-EA6E-79D7-964909B848ED}"/>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34</a:t>
            </a:fld>
            <a:endParaRPr lang="en-US"/>
          </a:p>
        </p:txBody>
      </p:sp>
      <p:sp>
        <p:nvSpPr>
          <p:cNvPr id="8" name="Rounded Rectangle 7">
            <a:extLst>
              <a:ext uri="{FF2B5EF4-FFF2-40B4-BE49-F238E27FC236}">
                <a16:creationId xmlns:a16="http://schemas.microsoft.com/office/drawing/2014/main" id="{D12AE92E-02C0-CC10-DEDC-8E0469A64947}"/>
              </a:ext>
            </a:extLst>
          </p:cNvPr>
          <p:cNvSpPr/>
          <p:nvPr/>
        </p:nvSpPr>
        <p:spPr>
          <a:xfrm>
            <a:off x="725708" y="6543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latin typeface="Abadi"/>
              </a:rPr>
              <a:t>		Boosters Carried Maximum Payload</a:t>
            </a:r>
          </a:p>
        </p:txBody>
      </p:sp>
      <p:sp>
        <p:nvSpPr>
          <p:cNvPr id="9" name="Rounded Rectangle 8">
            <a:extLst>
              <a:ext uri="{FF2B5EF4-FFF2-40B4-BE49-F238E27FC236}">
                <a16:creationId xmlns:a16="http://schemas.microsoft.com/office/drawing/2014/main" id="{CF34BAFE-13F1-3350-91DF-592DEFD31E66}"/>
              </a:ext>
            </a:extLst>
          </p:cNvPr>
          <p:cNvSpPr/>
          <p:nvPr/>
        </p:nvSpPr>
        <p:spPr>
          <a:xfrm>
            <a:off x="725708" y="1597152"/>
            <a:ext cx="10909005" cy="4828457"/>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extBox 10">
            <a:extLst>
              <a:ext uri="{FF2B5EF4-FFF2-40B4-BE49-F238E27FC236}">
                <a16:creationId xmlns:a16="http://schemas.microsoft.com/office/drawing/2014/main" id="{8BBE8D59-D619-58B9-7066-AF7490E9FA90}"/>
              </a:ext>
            </a:extLst>
          </p:cNvPr>
          <p:cNvSpPr txBox="1"/>
          <p:nvPr/>
        </p:nvSpPr>
        <p:spPr>
          <a:xfrm>
            <a:off x="783620" y="1415299"/>
            <a:ext cx="1282924" cy="369332"/>
          </a:xfrm>
          <a:prstGeom prst="rect">
            <a:avLst/>
          </a:prstGeom>
          <a:solidFill>
            <a:schemeClr val="tx1"/>
          </a:solidFill>
        </p:spPr>
        <p:txBody>
          <a:bodyPr wrap="square" rtlCol="0">
            <a:spAutoFit/>
          </a:bodyPr>
          <a:lstStyle/>
          <a:p>
            <a:r>
              <a:rPr lang="en-US" dirty="0">
                <a:solidFill>
                  <a:schemeClr val="bg1"/>
                </a:solidFill>
              </a:rPr>
              <a:t>SQL Query: </a:t>
            </a:r>
          </a:p>
        </p:txBody>
      </p:sp>
      <p:sp>
        <p:nvSpPr>
          <p:cNvPr id="12" name="TextBox 11">
            <a:extLst>
              <a:ext uri="{FF2B5EF4-FFF2-40B4-BE49-F238E27FC236}">
                <a16:creationId xmlns:a16="http://schemas.microsoft.com/office/drawing/2014/main" id="{E1CA2C18-8651-E9AB-8CEA-89589558E64F}"/>
              </a:ext>
            </a:extLst>
          </p:cNvPr>
          <p:cNvSpPr txBox="1"/>
          <p:nvPr/>
        </p:nvSpPr>
        <p:spPr>
          <a:xfrm>
            <a:off x="801908" y="2631687"/>
            <a:ext cx="1282924" cy="369332"/>
          </a:xfrm>
          <a:prstGeom prst="rect">
            <a:avLst/>
          </a:prstGeom>
          <a:solidFill>
            <a:schemeClr val="tx1"/>
          </a:solidFill>
        </p:spPr>
        <p:txBody>
          <a:bodyPr wrap="square" rtlCol="0">
            <a:spAutoFit/>
          </a:bodyPr>
          <a:lstStyle/>
          <a:p>
            <a:r>
              <a:rPr lang="en-US" dirty="0">
                <a:solidFill>
                  <a:schemeClr val="bg1"/>
                </a:solidFill>
              </a:rPr>
              <a:t>RESULTS </a:t>
            </a:r>
          </a:p>
        </p:txBody>
      </p:sp>
      <p:pic>
        <p:nvPicPr>
          <p:cNvPr id="14" name="Picture 13">
            <a:extLst>
              <a:ext uri="{FF2B5EF4-FFF2-40B4-BE49-F238E27FC236}">
                <a16:creationId xmlns:a16="http://schemas.microsoft.com/office/drawing/2014/main" id="{B41DCA09-7BE8-CB57-B77D-F88139D63A45}"/>
              </a:ext>
            </a:extLst>
          </p:cNvPr>
          <p:cNvPicPr>
            <a:picLocks noChangeAspect="1"/>
          </p:cNvPicPr>
          <p:nvPr/>
        </p:nvPicPr>
        <p:blipFill>
          <a:blip r:embed="rId4"/>
          <a:stretch>
            <a:fillRect/>
          </a:stretch>
        </p:blipFill>
        <p:spPr>
          <a:xfrm>
            <a:off x="783620" y="1803982"/>
            <a:ext cx="9650990" cy="469349"/>
          </a:xfrm>
          <a:prstGeom prst="rect">
            <a:avLst/>
          </a:prstGeom>
        </p:spPr>
      </p:pic>
      <p:pic>
        <p:nvPicPr>
          <p:cNvPr id="16" name="Picture 15" descr="Graphical user interface, text, application, chat or text message&#10;&#10;Description automatically generated">
            <a:extLst>
              <a:ext uri="{FF2B5EF4-FFF2-40B4-BE49-F238E27FC236}">
                <a16:creationId xmlns:a16="http://schemas.microsoft.com/office/drawing/2014/main" id="{4EE46F68-16C0-C4C9-858B-60B372D91043}"/>
              </a:ext>
            </a:extLst>
          </p:cNvPr>
          <p:cNvPicPr>
            <a:picLocks noChangeAspect="1"/>
          </p:cNvPicPr>
          <p:nvPr/>
        </p:nvPicPr>
        <p:blipFill>
          <a:blip r:embed="rId5"/>
          <a:stretch>
            <a:fillRect/>
          </a:stretch>
        </p:blipFill>
        <p:spPr>
          <a:xfrm>
            <a:off x="2197100" y="2302357"/>
            <a:ext cx="1244600" cy="4394200"/>
          </a:xfrm>
          <a:prstGeom prst="rect">
            <a:avLst/>
          </a:prstGeom>
        </p:spPr>
      </p:pic>
      <p:sp>
        <p:nvSpPr>
          <p:cNvPr id="17" name="TextBox 16">
            <a:extLst>
              <a:ext uri="{FF2B5EF4-FFF2-40B4-BE49-F238E27FC236}">
                <a16:creationId xmlns:a16="http://schemas.microsoft.com/office/drawing/2014/main" id="{62256F8B-C970-55F4-6112-8A4202E4EF54}"/>
              </a:ext>
            </a:extLst>
          </p:cNvPr>
          <p:cNvSpPr txBox="1"/>
          <p:nvPr/>
        </p:nvSpPr>
        <p:spPr>
          <a:xfrm>
            <a:off x="5849112" y="3290055"/>
            <a:ext cx="5504688" cy="923330"/>
          </a:xfrm>
          <a:prstGeom prst="rect">
            <a:avLst/>
          </a:prstGeom>
          <a:solidFill>
            <a:schemeClr val="tx1"/>
          </a:solidFill>
        </p:spPr>
        <p:txBody>
          <a:bodyPr wrap="square" rtlCol="0">
            <a:spAutoFit/>
          </a:bodyPr>
          <a:lstStyle/>
          <a:p>
            <a:r>
              <a:rPr lang="en-US" dirty="0">
                <a:solidFill>
                  <a:schemeClr val="bg1"/>
                </a:solidFill>
              </a:rPr>
              <a:t>Explanation</a:t>
            </a:r>
          </a:p>
          <a:p>
            <a:r>
              <a:rPr lang="en-US" dirty="0">
                <a:solidFill>
                  <a:schemeClr val="bg1"/>
                </a:solidFill>
              </a:rPr>
              <a:t>Subquery is used to find the solution and max is used to find maximum payload mass</a:t>
            </a:r>
          </a:p>
        </p:txBody>
      </p:sp>
    </p:spTree>
    <p:extLst>
      <p:ext uri="{BB962C8B-B14F-4D97-AF65-F5344CB8AC3E}">
        <p14:creationId xmlns:p14="http://schemas.microsoft.com/office/powerpoint/2010/main" val="3642072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C249BDC5-385E-1A32-284E-FC5CEDE0A511}"/>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 name="Slide Number Placeholder 1">
            <a:extLst>
              <a:ext uri="{FF2B5EF4-FFF2-40B4-BE49-F238E27FC236}">
                <a16:creationId xmlns:a16="http://schemas.microsoft.com/office/drawing/2014/main" id="{8E6E827E-5602-586D-ECDE-F4556E24AFDC}"/>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35</a:t>
            </a:fld>
            <a:endParaRPr lang="en-US"/>
          </a:p>
        </p:txBody>
      </p:sp>
      <p:sp>
        <p:nvSpPr>
          <p:cNvPr id="8" name="Rounded Rectangle 7">
            <a:extLst>
              <a:ext uri="{FF2B5EF4-FFF2-40B4-BE49-F238E27FC236}">
                <a16:creationId xmlns:a16="http://schemas.microsoft.com/office/drawing/2014/main" id="{5720F50C-0488-F06D-85B0-36DB700FEC30}"/>
              </a:ext>
            </a:extLst>
          </p:cNvPr>
          <p:cNvSpPr/>
          <p:nvPr/>
        </p:nvSpPr>
        <p:spPr>
          <a:xfrm>
            <a:off x="725708" y="6543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latin typeface="Abadi"/>
              </a:rPr>
              <a:t>			    2015 Launch Records</a:t>
            </a:r>
          </a:p>
        </p:txBody>
      </p:sp>
      <p:sp>
        <p:nvSpPr>
          <p:cNvPr id="9" name="Rounded Rectangle 8">
            <a:extLst>
              <a:ext uri="{FF2B5EF4-FFF2-40B4-BE49-F238E27FC236}">
                <a16:creationId xmlns:a16="http://schemas.microsoft.com/office/drawing/2014/main" id="{22C8857C-829B-99F6-83E2-1EED1672EF8D}"/>
              </a:ext>
            </a:extLst>
          </p:cNvPr>
          <p:cNvSpPr/>
          <p:nvPr/>
        </p:nvSpPr>
        <p:spPr>
          <a:xfrm>
            <a:off x="725708" y="1597152"/>
            <a:ext cx="10909005" cy="4828457"/>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extBox 10">
            <a:extLst>
              <a:ext uri="{FF2B5EF4-FFF2-40B4-BE49-F238E27FC236}">
                <a16:creationId xmlns:a16="http://schemas.microsoft.com/office/drawing/2014/main" id="{99677798-DAD5-377F-5430-5A9608579325}"/>
              </a:ext>
            </a:extLst>
          </p:cNvPr>
          <p:cNvSpPr txBox="1"/>
          <p:nvPr/>
        </p:nvSpPr>
        <p:spPr>
          <a:xfrm>
            <a:off x="783620" y="1707907"/>
            <a:ext cx="1282924" cy="369332"/>
          </a:xfrm>
          <a:prstGeom prst="rect">
            <a:avLst/>
          </a:prstGeom>
          <a:solidFill>
            <a:schemeClr val="tx1"/>
          </a:solidFill>
        </p:spPr>
        <p:txBody>
          <a:bodyPr wrap="square" rtlCol="0">
            <a:spAutoFit/>
          </a:bodyPr>
          <a:lstStyle/>
          <a:p>
            <a:r>
              <a:rPr lang="en-US" dirty="0">
                <a:solidFill>
                  <a:schemeClr val="bg1"/>
                </a:solidFill>
              </a:rPr>
              <a:t>SQL Query: </a:t>
            </a:r>
          </a:p>
        </p:txBody>
      </p:sp>
      <p:sp>
        <p:nvSpPr>
          <p:cNvPr id="12" name="TextBox 11">
            <a:extLst>
              <a:ext uri="{FF2B5EF4-FFF2-40B4-BE49-F238E27FC236}">
                <a16:creationId xmlns:a16="http://schemas.microsoft.com/office/drawing/2014/main" id="{D900A343-90E8-410F-5A00-23CAE89FADA7}"/>
              </a:ext>
            </a:extLst>
          </p:cNvPr>
          <p:cNvSpPr txBox="1"/>
          <p:nvPr/>
        </p:nvSpPr>
        <p:spPr>
          <a:xfrm>
            <a:off x="783620" y="3290055"/>
            <a:ext cx="1282924" cy="369332"/>
          </a:xfrm>
          <a:prstGeom prst="rect">
            <a:avLst/>
          </a:prstGeom>
          <a:solidFill>
            <a:schemeClr val="tx1"/>
          </a:solidFill>
        </p:spPr>
        <p:txBody>
          <a:bodyPr wrap="square" rtlCol="0">
            <a:spAutoFit/>
          </a:bodyPr>
          <a:lstStyle/>
          <a:p>
            <a:r>
              <a:rPr lang="en-US" dirty="0">
                <a:solidFill>
                  <a:schemeClr val="bg1"/>
                </a:solidFill>
              </a:rPr>
              <a:t>RESULTS </a:t>
            </a:r>
          </a:p>
        </p:txBody>
      </p:sp>
      <p:pic>
        <p:nvPicPr>
          <p:cNvPr id="14" name="Picture 13">
            <a:extLst>
              <a:ext uri="{FF2B5EF4-FFF2-40B4-BE49-F238E27FC236}">
                <a16:creationId xmlns:a16="http://schemas.microsoft.com/office/drawing/2014/main" id="{229BF679-065E-E4FE-565D-6C79DC8F1F83}"/>
              </a:ext>
            </a:extLst>
          </p:cNvPr>
          <p:cNvPicPr>
            <a:picLocks noChangeAspect="1"/>
          </p:cNvPicPr>
          <p:nvPr/>
        </p:nvPicPr>
        <p:blipFill>
          <a:blip r:embed="rId3"/>
          <a:stretch>
            <a:fillRect/>
          </a:stretch>
        </p:blipFill>
        <p:spPr>
          <a:xfrm>
            <a:off x="783620" y="2097973"/>
            <a:ext cx="7772400" cy="821279"/>
          </a:xfrm>
          <a:prstGeom prst="rect">
            <a:avLst/>
          </a:prstGeom>
        </p:spPr>
      </p:pic>
      <p:pic>
        <p:nvPicPr>
          <p:cNvPr id="16" name="Picture 15" descr="Table&#10;&#10;Description automatically generated">
            <a:extLst>
              <a:ext uri="{FF2B5EF4-FFF2-40B4-BE49-F238E27FC236}">
                <a16:creationId xmlns:a16="http://schemas.microsoft.com/office/drawing/2014/main" id="{031B69DC-675F-289F-FB5E-D3CD9D59D591}"/>
              </a:ext>
            </a:extLst>
          </p:cNvPr>
          <p:cNvPicPr>
            <a:picLocks noChangeAspect="1"/>
          </p:cNvPicPr>
          <p:nvPr/>
        </p:nvPicPr>
        <p:blipFill>
          <a:blip r:embed="rId4"/>
          <a:stretch>
            <a:fillRect/>
          </a:stretch>
        </p:blipFill>
        <p:spPr>
          <a:xfrm>
            <a:off x="783620" y="3659387"/>
            <a:ext cx="4991100" cy="1016000"/>
          </a:xfrm>
          <a:prstGeom prst="rect">
            <a:avLst/>
          </a:prstGeom>
        </p:spPr>
      </p:pic>
      <p:sp>
        <p:nvSpPr>
          <p:cNvPr id="17" name="TextBox 16">
            <a:extLst>
              <a:ext uri="{FF2B5EF4-FFF2-40B4-BE49-F238E27FC236}">
                <a16:creationId xmlns:a16="http://schemas.microsoft.com/office/drawing/2014/main" id="{D4891AB2-0214-337D-3775-DE2FB4ACC242}"/>
              </a:ext>
            </a:extLst>
          </p:cNvPr>
          <p:cNvSpPr txBox="1"/>
          <p:nvPr/>
        </p:nvSpPr>
        <p:spPr>
          <a:xfrm>
            <a:off x="6417282" y="3657602"/>
            <a:ext cx="5088918" cy="923330"/>
          </a:xfrm>
          <a:prstGeom prst="rect">
            <a:avLst/>
          </a:prstGeom>
          <a:solidFill>
            <a:schemeClr val="tx1"/>
          </a:solidFill>
        </p:spPr>
        <p:txBody>
          <a:bodyPr wrap="square" rtlCol="0">
            <a:spAutoFit/>
          </a:bodyPr>
          <a:lstStyle/>
          <a:p>
            <a:r>
              <a:rPr lang="en-US" dirty="0">
                <a:solidFill>
                  <a:schemeClr val="bg1"/>
                </a:solidFill>
              </a:rPr>
              <a:t>Explanation</a:t>
            </a:r>
          </a:p>
          <a:p>
            <a:r>
              <a:rPr lang="en-US" dirty="0">
                <a:solidFill>
                  <a:schemeClr val="bg1"/>
                </a:solidFill>
              </a:rPr>
              <a:t>Where clause is used to filter for failure and like is used to filter according to word in parentheses</a:t>
            </a:r>
          </a:p>
        </p:txBody>
      </p:sp>
    </p:spTree>
    <p:extLst>
      <p:ext uri="{BB962C8B-B14F-4D97-AF65-F5344CB8AC3E}">
        <p14:creationId xmlns:p14="http://schemas.microsoft.com/office/powerpoint/2010/main" val="1753333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964164BB-783E-CFD9-A573-3B8103D27F95}"/>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36</a:t>
            </a:fld>
            <a:endParaRPr lang="en-US"/>
          </a:p>
        </p:txBody>
      </p:sp>
      <p:sp>
        <p:nvSpPr>
          <p:cNvPr id="5" name="Slide Number Placeholder 3">
            <a:extLst>
              <a:ext uri="{FF2B5EF4-FFF2-40B4-BE49-F238E27FC236}">
                <a16:creationId xmlns:a16="http://schemas.microsoft.com/office/drawing/2014/main" id="{DB2FCEDC-541F-759C-F8E7-79C286709C52}"/>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36</a:t>
            </a:fld>
            <a:endParaRPr lang="en-US"/>
          </a:p>
        </p:txBody>
      </p:sp>
      <p:sp>
        <p:nvSpPr>
          <p:cNvPr id="6" name="Slide Number Placeholder 3">
            <a:extLst>
              <a:ext uri="{FF2B5EF4-FFF2-40B4-BE49-F238E27FC236}">
                <a16:creationId xmlns:a16="http://schemas.microsoft.com/office/drawing/2014/main" id="{9242C44D-DCFA-964F-6104-30E38FC42B89}"/>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36</a:t>
            </a:fld>
            <a:endParaRPr lang="en-US"/>
          </a:p>
        </p:txBody>
      </p:sp>
      <p:sp>
        <p:nvSpPr>
          <p:cNvPr id="7" name="Slide Number Placeholder 3">
            <a:extLst>
              <a:ext uri="{FF2B5EF4-FFF2-40B4-BE49-F238E27FC236}">
                <a16:creationId xmlns:a16="http://schemas.microsoft.com/office/drawing/2014/main" id="{9172BAB0-CA6D-3779-B3B3-93498B814B06}"/>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36</a:t>
            </a:fld>
            <a:endParaRPr lang="en-US"/>
          </a:p>
        </p:txBody>
      </p:sp>
      <p:sp>
        <p:nvSpPr>
          <p:cNvPr id="8" name="Rounded Rectangle 7">
            <a:extLst>
              <a:ext uri="{FF2B5EF4-FFF2-40B4-BE49-F238E27FC236}">
                <a16:creationId xmlns:a16="http://schemas.microsoft.com/office/drawing/2014/main" id="{2CCD85B9-A4EB-C8D2-C994-9E846DD8941D}"/>
              </a:ext>
            </a:extLst>
          </p:cNvPr>
          <p:cNvSpPr/>
          <p:nvPr/>
        </p:nvSpPr>
        <p:spPr>
          <a:xfrm>
            <a:off x="725708" y="432391"/>
            <a:ext cx="10909005" cy="90244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latin typeface="Abadi"/>
              </a:rPr>
              <a:t>Rank Landing Outcomes Between 2010-06-04 and 2017-03-20</a:t>
            </a:r>
          </a:p>
        </p:txBody>
      </p:sp>
      <p:sp>
        <p:nvSpPr>
          <p:cNvPr id="9" name="Rounded Rectangle 8">
            <a:extLst>
              <a:ext uri="{FF2B5EF4-FFF2-40B4-BE49-F238E27FC236}">
                <a16:creationId xmlns:a16="http://schemas.microsoft.com/office/drawing/2014/main" id="{FD480141-5806-CE9C-A017-6C4356EC89E1}"/>
              </a:ext>
            </a:extLst>
          </p:cNvPr>
          <p:cNvSpPr/>
          <p:nvPr/>
        </p:nvSpPr>
        <p:spPr>
          <a:xfrm>
            <a:off x="725708" y="1597152"/>
            <a:ext cx="10909005" cy="4828457"/>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0" name="Slide Number Placeholder 19">
            <a:extLst>
              <a:ext uri="{FF2B5EF4-FFF2-40B4-BE49-F238E27FC236}">
                <a16:creationId xmlns:a16="http://schemas.microsoft.com/office/drawing/2014/main" id="{1FD30F88-32A5-12A2-05B8-FA7162E31D37}"/>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36</a:t>
            </a:fld>
            <a:endParaRPr lang="en-US"/>
          </a:p>
        </p:txBody>
      </p:sp>
      <p:sp>
        <p:nvSpPr>
          <p:cNvPr id="11" name="TextBox 10">
            <a:extLst>
              <a:ext uri="{FF2B5EF4-FFF2-40B4-BE49-F238E27FC236}">
                <a16:creationId xmlns:a16="http://schemas.microsoft.com/office/drawing/2014/main" id="{0400FA08-63C8-82ED-1486-C5CAAEB7E961}"/>
              </a:ext>
            </a:extLst>
          </p:cNvPr>
          <p:cNvSpPr txBox="1"/>
          <p:nvPr/>
        </p:nvSpPr>
        <p:spPr>
          <a:xfrm>
            <a:off x="783620" y="1707907"/>
            <a:ext cx="1282924" cy="369332"/>
          </a:xfrm>
          <a:prstGeom prst="rect">
            <a:avLst/>
          </a:prstGeom>
          <a:solidFill>
            <a:schemeClr val="tx1"/>
          </a:solidFill>
        </p:spPr>
        <p:txBody>
          <a:bodyPr wrap="square" rtlCol="0">
            <a:spAutoFit/>
          </a:bodyPr>
          <a:lstStyle/>
          <a:p>
            <a:r>
              <a:rPr lang="en-US" dirty="0">
                <a:solidFill>
                  <a:schemeClr val="bg1"/>
                </a:solidFill>
              </a:rPr>
              <a:t>SQL Query: </a:t>
            </a:r>
          </a:p>
        </p:txBody>
      </p:sp>
      <p:sp>
        <p:nvSpPr>
          <p:cNvPr id="12" name="TextBox 11">
            <a:extLst>
              <a:ext uri="{FF2B5EF4-FFF2-40B4-BE49-F238E27FC236}">
                <a16:creationId xmlns:a16="http://schemas.microsoft.com/office/drawing/2014/main" id="{40E140D6-4926-BDC5-5959-6867F8C24B90}"/>
              </a:ext>
            </a:extLst>
          </p:cNvPr>
          <p:cNvSpPr txBox="1"/>
          <p:nvPr/>
        </p:nvSpPr>
        <p:spPr>
          <a:xfrm>
            <a:off x="783620" y="3802119"/>
            <a:ext cx="1282924" cy="369332"/>
          </a:xfrm>
          <a:prstGeom prst="rect">
            <a:avLst/>
          </a:prstGeom>
          <a:solidFill>
            <a:schemeClr val="tx1"/>
          </a:solidFill>
        </p:spPr>
        <p:txBody>
          <a:bodyPr wrap="square" rtlCol="0">
            <a:spAutoFit/>
          </a:bodyPr>
          <a:lstStyle/>
          <a:p>
            <a:r>
              <a:rPr lang="en-US" dirty="0">
                <a:solidFill>
                  <a:schemeClr val="bg1"/>
                </a:solidFill>
              </a:rPr>
              <a:t>RESULTS </a:t>
            </a:r>
          </a:p>
        </p:txBody>
      </p:sp>
      <p:sp>
        <p:nvSpPr>
          <p:cNvPr id="15" name="TextBox 14">
            <a:extLst>
              <a:ext uri="{FF2B5EF4-FFF2-40B4-BE49-F238E27FC236}">
                <a16:creationId xmlns:a16="http://schemas.microsoft.com/office/drawing/2014/main" id="{27050DBC-94FD-2B22-7EBF-17A40938BEC1}"/>
              </a:ext>
            </a:extLst>
          </p:cNvPr>
          <p:cNvSpPr txBox="1"/>
          <p:nvPr/>
        </p:nvSpPr>
        <p:spPr>
          <a:xfrm>
            <a:off x="5413248" y="3802119"/>
            <a:ext cx="6221465" cy="1477328"/>
          </a:xfrm>
          <a:prstGeom prst="rect">
            <a:avLst/>
          </a:prstGeom>
          <a:solidFill>
            <a:schemeClr val="tx1"/>
          </a:solidFill>
        </p:spPr>
        <p:txBody>
          <a:bodyPr wrap="square" rtlCol="0">
            <a:spAutoFit/>
          </a:bodyPr>
          <a:lstStyle/>
          <a:p>
            <a:r>
              <a:rPr lang="en-US" dirty="0">
                <a:solidFill>
                  <a:schemeClr val="bg1"/>
                </a:solidFill>
              </a:rPr>
              <a:t>Explanation</a:t>
            </a:r>
          </a:p>
          <a:p>
            <a:r>
              <a:rPr lang="en-US" dirty="0">
                <a:solidFill>
                  <a:schemeClr val="bg1"/>
                </a:solidFill>
              </a:rPr>
              <a:t>Where clause is used to filter for failure,</a:t>
            </a:r>
          </a:p>
          <a:p>
            <a:r>
              <a:rPr lang="en-US" dirty="0">
                <a:solidFill>
                  <a:schemeClr val="bg1"/>
                </a:solidFill>
              </a:rPr>
              <a:t>like is used to filter according to word in parentheses,</a:t>
            </a:r>
          </a:p>
          <a:p>
            <a:r>
              <a:rPr lang="en-US" dirty="0">
                <a:solidFill>
                  <a:schemeClr val="bg1"/>
                </a:solidFill>
              </a:rPr>
              <a:t>Group by is used to make groups according to Landing Outcome,</a:t>
            </a:r>
          </a:p>
          <a:p>
            <a:r>
              <a:rPr lang="en-US" dirty="0">
                <a:solidFill>
                  <a:schemeClr val="bg1"/>
                </a:solidFill>
              </a:rPr>
              <a:t>Order by is used to make a order the results.</a:t>
            </a:r>
          </a:p>
        </p:txBody>
      </p:sp>
      <p:pic>
        <p:nvPicPr>
          <p:cNvPr id="17" name="Picture 16" descr="Text&#10;&#10;Description automatically generated">
            <a:extLst>
              <a:ext uri="{FF2B5EF4-FFF2-40B4-BE49-F238E27FC236}">
                <a16:creationId xmlns:a16="http://schemas.microsoft.com/office/drawing/2014/main" id="{0CDA07FE-DD0F-5A05-15BC-E0DD7CB0D649}"/>
              </a:ext>
            </a:extLst>
          </p:cNvPr>
          <p:cNvPicPr>
            <a:picLocks noChangeAspect="1"/>
          </p:cNvPicPr>
          <p:nvPr/>
        </p:nvPicPr>
        <p:blipFill>
          <a:blip r:embed="rId3"/>
          <a:stretch>
            <a:fillRect/>
          </a:stretch>
        </p:blipFill>
        <p:spPr>
          <a:xfrm>
            <a:off x="790194" y="2112123"/>
            <a:ext cx="7429500" cy="1511300"/>
          </a:xfrm>
          <a:prstGeom prst="rect">
            <a:avLst/>
          </a:prstGeom>
        </p:spPr>
      </p:pic>
      <p:pic>
        <p:nvPicPr>
          <p:cNvPr id="19" name="Picture 18" descr="Graphical user interface, application&#10;&#10;Description automatically generated">
            <a:extLst>
              <a:ext uri="{FF2B5EF4-FFF2-40B4-BE49-F238E27FC236}">
                <a16:creationId xmlns:a16="http://schemas.microsoft.com/office/drawing/2014/main" id="{CACA72CD-FEE7-ED00-4FD1-F87D70CF8388}"/>
              </a:ext>
            </a:extLst>
          </p:cNvPr>
          <p:cNvPicPr>
            <a:picLocks noChangeAspect="1"/>
          </p:cNvPicPr>
          <p:nvPr/>
        </p:nvPicPr>
        <p:blipFill>
          <a:blip r:embed="rId4"/>
          <a:stretch>
            <a:fillRect/>
          </a:stretch>
        </p:blipFill>
        <p:spPr>
          <a:xfrm>
            <a:off x="774965" y="4197096"/>
            <a:ext cx="2921000" cy="1447800"/>
          </a:xfrm>
          <a:prstGeom prst="rect">
            <a:avLst/>
          </a:prstGeom>
        </p:spPr>
      </p:pic>
    </p:spTree>
    <p:extLst>
      <p:ext uri="{BB962C8B-B14F-4D97-AF65-F5344CB8AC3E}">
        <p14:creationId xmlns:p14="http://schemas.microsoft.com/office/powerpoint/2010/main" val="2938287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FA7282-7897-B634-17E3-3FEA20576489}"/>
              </a:ext>
            </a:extLst>
          </p:cNvPr>
          <p:cNvSpPr>
            <a:spLocks noGrp="1"/>
          </p:cNvSpPr>
          <p:nvPr>
            <p:ph type="sldNum" sz="quarter" idx="12"/>
          </p:nvPr>
        </p:nvSpPr>
        <p:spPr/>
        <p:txBody>
          <a:bodyPr/>
          <a:lstStyle/>
          <a:p>
            <a:fld id="{A190C97C-0095-2443-AC12-FA4CBA4ACD4D}" type="slidenum">
              <a:rPr lang="en-US" smtClean="0"/>
              <a:t>37</a:t>
            </a:fld>
            <a:endParaRPr lang="en-US"/>
          </a:p>
        </p:txBody>
      </p:sp>
      <p:sp>
        <p:nvSpPr>
          <p:cNvPr id="3" name="Slide Number Placeholder 1">
            <a:extLst>
              <a:ext uri="{FF2B5EF4-FFF2-40B4-BE49-F238E27FC236}">
                <a16:creationId xmlns:a16="http://schemas.microsoft.com/office/drawing/2014/main" id="{25E6F170-EB53-B773-E826-C7C730C173D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37</a:t>
            </a:fld>
            <a:endParaRPr lang="en-US"/>
          </a:p>
        </p:txBody>
      </p:sp>
      <p:sp useBgFill="1">
        <p:nvSpPr>
          <p:cNvPr id="4" name="Rectangle 3">
            <a:extLst>
              <a:ext uri="{FF2B5EF4-FFF2-40B4-BE49-F238E27FC236}">
                <a16:creationId xmlns:a16="http://schemas.microsoft.com/office/drawing/2014/main" id="{5FFA527A-A64D-E558-10AF-4C54EDCA1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 y="15240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itle 1">
            <a:extLst>
              <a:ext uri="{FF2B5EF4-FFF2-40B4-BE49-F238E27FC236}">
                <a16:creationId xmlns:a16="http://schemas.microsoft.com/office/drawing/2014/main" id="{7FA372B2-F98B-DD4C-903C-AF376F0A5274}"/>
              </a:ext>
            </a:extLst>
          </p:cNvPr>
          <p:cNvSpPr txBox="1">
            <a:spLocks/>
          </p:cNvSpPr>
          <p:nvPr/>
        </p:nvSpPr>
        <p:spPr>
          <a:xfrm>
            <a:off x="990600" y="2717653"/>
            <a:ext cx="5969983" cy="27990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mn-lt"/>
              </a:rPr>
              <a:t>Launch Sites</a:t>
            </a:r>
          </a:p>
          <a:p>
            <a:r>
              <a:rPr lang="en-US" sz="4800" dirty="0">
                <a:latin typeface="+mn-lt"/>
              </a:rPr>
              <a:t>Proximities Analysis </a:t>
            </a:r>
          </a:p>
        </p:txBody>
      </p:sp>
      <p:sp>
        <p:nvSpPr>
          <p:cNvPr id="6" name="Freeform: Shape 1032">
            <a:extLst>
              <a:ext uri="{FF2B5EF4-FFF2-40B4-BE49-F238E27FC236}">
                <a16:creationId xmlns:a16="http://schemas.microsoft.com/office/drawing/2014/main" id="{BA882810-F2F1-7217-6E37-C98B477D5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51057" y="15240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Oval 6">
            <a:extLst>
              <a:ext uri="{FF2B5EF4-FFF2-40B4-BE49-F238E27FC236}">
                <a16:creationId xmlns:a16="http://schemas.microsoft.com/office/drawing/2014/main" id="{F4598AD3-8E02-ECDC-B33F-F9BAE92BA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0585" y="35763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Image result for rocket cartoon">
            <a:extLst>
              <a:ext uri="{FF2B5EF4-FFF2-40B4-BE49-F238E27FC236}">
                <a16:creationId xmlns:a16="http://schemas.microsoft.com/office/drawing/2014/main" id="{BFFE7609-B0F4-69DB-4741-B56D1A1C50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39584" y="13688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noFill/>
          <a:extLst>
            <a:ext uri="{909E8E84-426E-40DD-AFC4-6F175D3DCCD1}">
              <a14:hiddenFill xmlns:a14="http://schemas.microsoft.com/office/drawing/2010/main">
                <a:solidFill>
                  <a:srgbClr val="FFFFFF"/>
                </a:solidFill>
              </a14:hiddenFill>
            </a:ext>
          </a:extLst>
        </p:spPr>
      </p:pic>
      <p:sp>
        <p:nvSpPr>
          <p:cNvPr id="9" name="Freeform: Shape 1036">
            <a:extLst>
              <a:ext uri="{FF2B5EF4-FFF2-40B4-BE49-F238E27FC236}">
                <a16:creationId xmlns:a16="http://schemas.microsoft.com/office/drawing/2014/main" id="{A16EE411-84E1-413D-4823-F57D1BA4B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2002" y="15240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0" name="Straight Connector 9">
            <a:extLst>
              <a:ext uri="{FF2B5EF4-FFF2-40B4-BE49-F238E27FC236}">
                <a16:creationId xmlns:a16="http://schemas.microsoft.com/office/drawing/2014/main" id="{21AA6A50-5E8D-4552-1F4B-9018E1A7F6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91145" y="11803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1" name="Freeform: Shape 1040">
            <a:extLst>
              <a:ext uri="{FF2B5EF4-FFF2-40B4-BE49-F238E27FC236}">
                <a16:creationId xmlns:a16="http://schemas.microsoft.com/office/drawing/2014/main" id="{D454D004-9C9F-9878-9710-81FE56515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608980" y="53190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12" name="Freeform: Shape 1042">
            <a:extLst>
              <a:ext uri="{FF2B5EF4-FFF2-40B4-BE49-F238E27FC236}">
                <a16:creationId xmlns:a16="http://schemas.microsoft.com/office/drawing/2014/main" id="{17F5F913-EF50-7031-BB03-EEE6A9978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1927" y="61861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044">
            <a:extLst>
              <a:ext uri="{FF2B5EF4-FFF2-40B4-BE49-F238E27FC236}">
                <a16:creationId xmlns:a16="http://schemas.microsoft.com/office/drawing/2014/main" id="{636A4EA9-F28D-0FD1-4EC3-5194DEC41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4096" y="56715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4" name="Slide Number Placeholder 14">
            <a:extLst>
              <a:ext uri="{FF2B5EF4-FFF2-40B4-BE49-F238E27FC236}">
                <a16:creationId xmlns:a16="http://schemas.microsoft.com/office/drawing/2014/main" id="{D221C016-0502-168A-A322-17250483B650}"/>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37</a:t>
            </a:fld>
            <a:endParaRPr lang="en-US"/>
          </a:p>
        </p:txBody>
      </p:sp>
    </p:spTree>
    <p:extLst>
      <p:ext uri="{BB962C8B-B14F-4D97-AF65-F5344CB8AC3E}">
        <p14:creationId xmlns:p14="http://schemas.microsoft.com/office/powerpoint/2010/main" val="39325303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p&#10;&#10;Description automatically generated">
            <a:extLst>
              <a:ext uri="{FF2B5EF4-FFF2-40B4-BE49-F238E27FC236}">
                <a16:creationId xmlns:a16="http://schemas.microsoft.com/office/drawing/2014/main" id="{60F5E5C3-7FB2-28B5-B6C8-9EF4D74C6EF9}"/>
              </a:ext>
            </a:extLst>
          </p:cNvPr>
          <p:cNvPicPr>
            <a:picLocks noChangeAspect="1"/>
          </p:cNvPicPr>
          <p:nvPr/>
        </p:nvPicPr>
        <p:blipFill>
          <a:blip r:embed="rId2"/>
          <a:stretch>
            <a:fillRect/>
          </a:stretch>
        </p:blipFill>
        <p:spPr>
          <a:xfrm>
            <a:off x="5848350" y="1775195"/>
            <a:ext cx="5890683" cy="3460776"/>
          </a:xfrm>
          <a:prstGeom prst="rect">
            <a:avLst/>
          </a:prstGeom>
        </p:spPr>
      </p:pic>
      <p:sp>
        <p:nvSpPr>
          <p:cNvPr id="12" name="Freeform: Shape 11">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2">
            <a:extLst>
              <a:ext uri="{FF2B5EF4-FFF2-40B4-BE49-F238E27FC236}">
                <a16:creationId xmlns:a16="http://schemas.microsoft.com/office/drawing/2014/main" id="{A1732A54-C6D9-A993-659F-34E8E87F75D1}"/>
              </a:ext>
            </a:extLst>
          </p:cNvPr>
          <p:cNvSpPr/>
          <p:nvPr/>
        </p:nvSpPr>
        <p:spPr>
          <a:xfrm>
            <a:off x="740877" y="529713"/>
            <a:ext cx="3877056" cy="22494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nSpc>
                <a:spcPct val="90000"/>
              </a:lnSpc>
              <a:spcBef>
                <a:spcPct val="0"/>
              </a:spcBef>
              <a:spcAft>
                <a:spcPts val="600"/>
              </a:spcAft>
            </a:pPr>
            <a:r>
              <a:rPr lang="en-US" sz="3400" kern="1200" dirty="0">
                <a:solidFill>
                  <a:schemeClr val="tx1"/>
                </a:solidFill>
                <a:latin typeface="+mj-lt"/>
                <a:ea typeface="+mj-ea"/>
                <a:cs typeface="+mj-cs"/>
              </a:rPr>
              <a:t>Folium Map- Global map markers</a:t>
            </a:r>
          </a:p>
          <a:p>
            <a:pPr>
              <a:lnSpc>
                <a:spcPct val="90000"/>
              </a:lnSpc>
              <a:spcBef>
                <a:spcPct val="0"/>
              </a:spcBef>
              <a:spcAft>
                <a:spcPts val="600"/>
              </a:spcAft>
            </a:pPr>
            <a:endParaRPr lang="en-US" sz="3400" kern="1200" dirty="0">
              <a:solidFill>
                <a:schemeClr val="tx1"/>
              </a:solidFill>
              <a:latin typeface="+mj-lt"/>
              <a:ea typeface="+mj-ea"/>
              <a:cs typeface="+mj-cs"/>
            </a:endParaRPr>
          </a:p>
        </p:txBody>
      </p:sp>
      <p:sp>
        <p:nvSpPr>
          <p:cNvPr id="2" name="Slide Number Placeholder 1">
            <a:extLst>
              <a:ext uri="{FF2B5EF4-FFF2-40B4-BE49-F238E27FC236}">
                <a16:creationId xmlns:a16="http://schemas.microsoft.com/office/drawing/2014/main" id="{F53E13C9-E776-4DAD-67FD-1D427A86C549}"/>
              </a:ext>
            </a:extLst>
          </p:cNvPr>
          <p:cNvSpPr>
            <a:spLocks noGrp="1"/>
          </p:cNvSpPr>
          <p:nvPr>
            <p:ph type="sldNum" sz="quarter" idx="12"/>
          </p:nvPr>
        </p:nvSpPr>
        <p:spPr>
          <a:xfrm>
            <a:off x="10925174" y="6356350"/>
            <a:ext cx="428625" cy="365125"/>
          </a:xfrm>
        </p:spPr>
        <p:txBody>
          <a:bodyPr vert="horz" lIns="91440" tIns="45720" rIns="91440" bIns="45720" rtlCol="0" anchor="ctr">
            <a:normAutofit/>
          </a:bodyPr>
          <a:lstStyle/>
          <a:p>
            <a:pPr>
              <a:spcAft>
                <a:spcPts val="600"/>
              </a:spcAft>
            </a:pPr>
            <a:fld id="{A190C97C-0095-2443-AC12-FA4CBA4ACD4D}" type="slidenum">
              <a:rPr lang="en-US">
                <a:solidFill>
                  <a:schemeClr val="bg1">
                    <a:alpha val="80000"/>
                  </a:schemeClr>
                </a:solidFill>
              </a:rPr>
              <a:pPr>
                <a:spcAft>
                  <a:spcPts val="600"/>
                </a:spcAft>
              </a:pPr>
              <a:t>38</a:t>
            </a:fld>
            <a:endParaRPr lang="en-US">
              <a:solidFill>
                <a:schemeClr val="bg1">
                  <a:alpha val="80000"/>
                </a:schemeClr>
              </a:solidFill>
            </a:endParaRPr>
          </a:p>
        </p:txBody>
      </p:sp>
      <p:sp>
        <p:nvSpPr>
          <p:cNvPr id="6" name="TextBox 5">
            <a:extLst>
              <a:ext uri="{FF2B5EF4-FFF2-40B4-BE49-F238E27FC236}">
                <a16:creationId xmlns:a16="http://schemas.microsoft.com/office/drawing/2014/main" id="{3D46F01E-F1A3-50EB-7736-D7941785FB02}"/>
              </a:ext>
            </a:extLst>
          </p:cNvPr>
          <p:cNvSpPr txBox="1"/>
          <p:nvPr/>
        </p:nvSpPr>
        <p:spPr>
          <a:xfrm>
            <a:off x="1177238" y="3623918"/>
            <a:ext cx="2450592" cy="646331"/>
          </a:xfrm>
          <a:prstGeom prst="rect">
            <a:avLst/>
          </a:prstGeom>
          <a:noFill/>
        </p:spPr>
        <p:txBody>
          <a:bodyPr wrap="square" rtlCol="0">
            <a:spAutoFit/>
          </a:bodyPr>
          <a:lstStyle/>
          <a:p>
            <a:r>
              <a:rPr lang="en-US" dirty="0"/>
              <a:t>SpaceX launch sites are in the United States.</a:t>
            </a:r>
          </a:p>
        </p:txBody>
      </p:sp>
      <p:sp>
        <p:nvSpPr>
          <p:cNvPr id="7" name="TextBox 6">
            <a:extLst>
              <a:ext uri="{FF2B5EF4-FFF2-40B4-BE49-F238E27FC236}">
                <a16:creationId xmlns:a16="http://schemas.microsoft.com/office/drawing/2014/main" id="{9554E1A0-B946-1B21-38EE-D85C46514ACD}"/>
              </a:ext>
            </a:extLst>
          </p:cNvPr>
          <p:cNvSpPr txBox="1"/>
          <p:nvPr/>
        </p:nvSpPr>
        <p:spPr>
          <a:xfrm>
            <a:off x="961200" y="5802189"/>
            <a:ext cx="740011" cy="369332"/>
          </a:xfrm>
          <a:prstGeom prst="rect">
            <a:avLst/>
          </a:prstGeom>
          <a:solidFill>
            <a:schemeClr val="accent1"/>
          </a:solidFill>
        </p:spPr>
        <p:txBody>
          <a:bodyPr wrap="square">
            <a:spAutoFit/>
          </a:bodyPr>
          <a:lstStyle/>
          <a:p>
            <a:r>
              <a:rPr lang="en-US" sz="1800" b="1" dirty="0">
                <a:latin typeface="Abadi" panose="020B0604020104020204" pitchFamily="34" charset="0"/>
                <a:hlinkClick r:id="rId3">
                  <a:extLst>
                    <a:ext uri="{A12FA001-AC4F-418D-AE19-62706E023703}">
                      <ahyp:hlinkClr xmlns:ahyp="http://schemas.microsoft.com/office/drawing/2018/hyperlinkcolor" val="tx"/>
                    </a:ext>
                  </a:extLst>
                </a:hlinkClick>
              </a:rPr>
              <a:t>Link</a:t>
            </a:r>
            <a:endParaRPr lang="en-US" b="1" dirty="0"/>
          </a:p>
        </p:txBody>
      </p:sp>
    </p:spTree>
    <p:extLst>
      <p:ext uri="{BB962C8B-B14F-4D97-AF65-F5344CB8AC3E}">
        <p14:creationId xmlns:p14="http://schemas.microsoft.com/office/powerpoint/2010/main" val="97976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18164A-D944-2D91-B877-45DEC904BC9D}"/>
              </a:ext>
            </a:extLst>
          </p:cNvPr>
          <p:cNvSpPr>
            <a:spLocks noGrp="1"/>
          </p:cNvSpPr>
          <p:nvPr>
            <p:ph type="sldNum" sz="quarter" idx="12"/>
          </p:nvPr>
        </p:nvSpPr>
        <p:spPr/>
        <p:txBody>
          <a:bodyPr/>
          <a:lstStyle/>
          <a:p>
            <a:fld id="{A190C97C-0095-2443-AC12-FA4CBA4ACD4D}" type="slidenum">
              <a:rPr lang="en-US" smtClean="0"/>
              <a:t>39</a:t>
            </a:fld>
            <a:endParaRPr lang="en-US"/>
          </a:p>
        </p:txBody>
      </p:sp>
      <p:sp>
        <p:nvSpPr>
          <p:cNvPr id="4" name="Rectangle 3">
            <a:extLst>
              <a:ext uri="{FF2B5EF4-FFF2-40B4-BE49-F238E27FC236}">
                <a16:creationId xmlns:a16="http://schemas.microsoft.com/office/drawing/2014/main" id="{889603E4-FC0B-45B7-DAE4-923425AB2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1">
            <a:extLst>
              <a:ext uri="{FF2B5EF4-FFF2-40B4-BE49-F238E27FC236}">
                <a16:creationId xmlns:a16="http://schemas.microsoft.com/office/drawing/2014/main" id="{0F4E9055-7AB9-2560-342D-085CF41AE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Shape 13">
            <a:extLst>
              <a:ext uri="{FF2B5EF4-FFF2-40B4-BE49-F238E27FC236}">
                <a16:creationId xmlns:a16="http://schemas.microsoft.com/office/drawing/2014/main" id="{6810B071-4E22-45C9-6349-5E5B217A8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891FD02F-7FC3-18F4-59A5-E017DB80E3BE}"/>
              </a:ext>
            </a:extLst>
          </p:cNvPr>
          <p:cNvSpPr/>
          <p:nvPr/>
        </p:nvSpPr>
        <p:spPr>
          <a:xfrm>
            <a:off x="740877" y="444653"/>
            <a:ext cx="3877056" cy="22494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nSpc>
                <a:spcPct val="90000"/>
              </a:lnSpc>
              <a:spcBef>
                <a:spcPct val="0"/>
              </a:spcBef>
              <a:spcAft>
                <a:spcPts val="600"/>
              </a:spcAft>
            </a:pPr>
            <a:r>
              <a:rPr lang="en-US" sz="3400" kern="1200" dirty="0">
                <a:solidFill>
                  <a:schemeClr val="tx1"/>
                </a:solidFill>
                <a:latin typeface="+mj-lt"/>
                <a:ea typeface="+mj-ea"/>
                <a:cs typeface="+mj-cs"/>
              </a:rPr>
              <a:t>Folium Map- </a:t>
            </a:r>
            <a:r>
              <a:rPr lang="en-US" sz="3400" dirty="0">
                <a:solidFill>
                  <a:schemeClr val="tx1"/>
                </a:solidFill>
                <a:latin typeface="+mj-lt"/>
                <a:ea typeface="+mj-ea"/>
                <a:cs typeface="+mj-cs"/>
              </a:rPr>
              <a:t>Color labeled</a:t>
            </a:r>
            <a:r>
              <a:rPr lang="en-US" sz="3400" kern="1200" dirty="0">
                <a:solidFill>
                  <a:schemeClr val="tx1"/>
                </a:solidFill>
                <a:latin typeface="+mj-lt"/>
                <a:ea typeface="+mj-ea"/>
                <a:cs typeface="+mj-cs"/>
              </a:rPr>
              <a:t> markers</a:t>
            </a:r>
          </a:p>
          <a:p>
            <a:pPr>
              <a:lnSpc>
                <a:spcPct val="90000"/>
              </a:lnSpc>
              <a:spcBef>
                <a:spcPct val="0"/>
              </a:spcBef>
              <a:spcAft>
                <a:spcPts val="600"/>
              </a:spcAft>
            </a:pPr>
            <a:endParaRPr lang="en-US" sz="3400" kern="1200" dirty="0">
              <a:solidFill>
                <a:schemeClr val="tx1"/>
              </a:solidFill>
              <a:latin typeface="+mj-lt"/>
              <a:ea typeface="+mj-ea"/>
              <a:cs typeface="+mj-cs"/>
            </a:endParaRPr>
          </a:p>
        </p:txBody>
      </p:sp>
      <p:sp>
        <p:nvSpPr>
          <p:cNvPr id="9" name="Slide Number Placeholder 1">
            <a:extLst>
              <a:ext uri="{FF2B5EF4-FFF2-40B4-BE49-F238E27FC236}">
                <a16:creationId xmlns:a16="http://schemas.microsoft.com/office/drawing/2014/main" id="{0057B1D8-43DB-A805-0B06-A53B76E01D06}"/>
              </a:ext>
            </a:extLst>
          </p:cNvPr>
          <p:cNvSpPr txBox="1">
            <a:spLocks/>
          </p:cNvSpPr>
          <p:nvPr/>
        </p:nvSpPr>
        <p:spPr>
          <a:xfrm>
            <a:off x="10925174" y="6356350"/>
            <a:ext cx="428625"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A190C97C-0095-2443-AC12-FA4CBA4ACD4D}" type="slidenum">
              <a:rPr lang="en-US" smtClean="0">
                <a:solidFill>
                  <a:schemeClr val="bg1">
                    <a:alpha val="80000"/>
                  </a:schemeClr>
                </a:solidFill>
              </a:rPr>
              <a:pPr>
                <a:spcAft>
                  <a:spcPts val="600"/>
                </a:spcAft>
              </a:pPr>
              <a:t>39</a:t>
            </a:fld>
            <a:endParaRPr lang="en-US">
              <a:solidFill>
                <a:schemeClr val="bg1">
                  <a:alpha val="80000"/>
                </a:schemeClr>
              </a:solidFill>
            </a:endParaRPr>
          </a:p>
        </p:txBody>
      </p:sp>
      <p:sp>
        <p:nvSpPr>
          <p:cNvPr id="10" name="TextBox 9">
            <a:extLst>
              <a:ext uri="{FF2B5EF4-FFF2-40B4-BE49-F238E27FC236}">
                <a16:creationId xmlns:a16="http://schemas.microsoft.com/office/drawing/2014/main" id="{6747EA50-818B-658D-F34F-8242BBC02E4D}"/>
              </a:ext>
            </a:extLst>
          </p:cNvPr>
          <p:cNvSpPr txBox="1"/>
          <p:nvPr/>
        </p:nvSpPr>
        <p:spPr>
          <a:xfrm>
            <a:off x="1298448" y="3276446"/>
            <a:ext cx="2450592" cy="1200329"/>
          </a:xfrm>
          <a:prstGeom prst="rect">
            <a:avLst/>
          </a:prstGeom>
          <a:noFill/>
        </p:spPr>
        <p:txBody>
          <a:bodyPr wrap="square" rtlCol="0">
            <a:spAutoFit/>
          </a:bodyPr>
          <a:lstStyle/>
          <a:p>
            <a:r>
              <a:rPr lang="en-US" dirty="0"/>
              <a:t>Green markers imply the successful launches and red markers imply the failure launches.</a:t>
            </a:r>
          </a:p>
        </p:txBody>
      </p:sp>
      <p:pic>
        <p:nvPicPr>
          <p:cNvPr id="12" name="Picture 11" descr="Diagram&#10;&#10;Description automatically generated">
            <a:extLst>
              <a:ext uri="{FF2B5EF4-FFF2-40B4-BE49-F238E27FC236}">
                <a16:creationId xmlns:a16="http://schemas.microsoft.com/office/drawing/2014/main" id="{34DC7139-7FCE-FA82-3DE8-4B69A9988BF1}"/>
              </a:ext>
            </a:extLst>
          </p:cNvPr>
          <p:cNvPicPr>
            <a:picLocks noChangeAspect="1"/>
          </p:cNvPicPr>
          <p:nvPr/>
        </p:nvPicPr>
        <p:blipFill>
          <a:blip r:embed="rId2"/>
          <a:stretch>
            <a:fillRect/>
          </a:stretch>
        </p:blipFill>
        <p:spPr>
          <a:xfrm>
            <a:off x="6297678" y="1354333"/>
            <a:ext cx="2368022" cy="2427595"/>
          </a:xfrm>
          <a:prstGeom prst="rect">
            <a:avLst/>
          </a:prstGeom>
        </p:spPr>
      </p:pic>
      <p:pic>
        <p:nvPicPr>
          <p:cNvPr id="14" name="Picture 13" descr="Diagram&#10;&#10;Description automatically generated">
            <a:extLst>
              <a:ext uri="{FF2B5EF4-FFF2-40B4-BE49-F238E27FC236}">
                <a16:creationId xmlns:a16="http://schemas.microsoft.com/office/drawing/2014/main" id="{9133A28D-294F-E17B-7C18-9A36C7858190}"/>
              </a:ext>
            </a:extLst>
          </p:cNvPr>
          <p:cNvPicPr>
            <a:picLocks noChangeAspect="1"/>
          </p:cNvPicPr>
          <p:nvPr/>
        </p:nvPicPr>
        <p:blipFill>
          <a:blip r:embed="rId3"/>
          <a:stretch>
            <a:fillRect/>
          </a:stretch>
        </p:blipFill>
        <p:spPr>
          <a:xfrm>
            <a:off x="5490365" y="3803458"/>
            <a:ext cx="2597066" cy="2562439"/>
          </a:xfrm>
          <a:prstGeom prst="rect">
            <a:avLst/>
          </a:prstGeom>
        </p:spPr>
      </p:pic>
      <p:pic>
        <p:nvPicPr>
          <p:cNvPr id="16" name="Picture 15" descr="Diagram&#10;&#10;Description automatically generated">
            <a:extLst>
              <a:ext uri="{FF2B5EF4-FFF2-40B4-BE49-F238E27FC236}">
                <a16:creationId xmlns:a16="http://schemas.microsoft.com/office/drawing/2014/main" id="{5680BE53-AA17-7F73-A429-409DB3D5C7A0}"/>
              </a:ext>
            </a:extLst>
          </p:cNvPr>
          <p:cNvPicPr>
            <a:picLocks noChangeAspect="1"/>
          </p:cNvPicPr>
          <p:nvPr/>
        </p:nvPicPr>
        <p:blipFill>
          <a:blip r:embed="rId4"/>
          <a:stretch>
            <a:fillRect/>
          </a:stretch>
        </p:blipFill>
        <p:spPr>
          <a:xfrm>
            <a:off x="8702277" y="338328"/>
            <a:ext cx="2782757" cy="2070100"/>
          </a:xfrm>
          <a:prstGeom prst="rect">
            <a:avLst/>
          </a:prstGeom>
        </p:spPr>
      </p:pic>
      <p:pic>
        <p:nvPicPr>
          <p:cNvPr id="18" name="Picture 17" descr="A picture containing text, clock&#10;&#10;Description automatically generated">
            <a:extLst>
              <a:ext uri="{FF2B5EF4-FFF2-40B4-BE49-F238E27FC236}">
                <a16:creationId xmlns:a16="http://schemas.microsoft.com/office/drawing/2014/main" id="{C17FE7ED-74F9-8BCC-9CC0-ADB43758C59F}"/>
              </a:ext>
            </a:extLst>
          </p:cNvPr>
          <p:cNvPicPr>
            <a:picLocks noChangeAspect="1"/>
          </p:cNvPicPr>
          <p:nvPr/>
        </p:nvPicPr>
        <p:blipFill>
          <a:blip r:embed="rId5"/>
          <a:stretch>
            <a:fillRect/>
          </a:stretch>
        </p:blipFill>
        <p:spPr>
          <a:xfrm>
            <a:off x="8887968" y="4173108"/>
            <a:ext cx="2597066" cy="2148190"/>
          </a:xfrm>
          <a:prstGeom prst="rect">
            <a:avLst/>
          </a:prstGeom>
        </p:spPr>
      </p:pic>
    </p:spTree>
    <p:extLst>
      <p:ext uri="{BB962C8B-B14F-4D97-AF65-F5344CB8AC3E}">
        <p14:creationId xmlns:p14="http://schemas.microsoft.com/office/powerpoint/2010/main" val="3193453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FA168FB-15C5-37EA-DA79-960928330DC1}"/>
              </a:ext>
            </a:extLst>
          </p:cNvPr>
          <p:cNvSpPr/>
          <p:nvPr/>
        </p:nvSpPr>
        <p:spPr>
          <a:xfrm>
            <a:off x="641497" y="542260"/>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Abadi"/>
              </a:rPr>
              <a:t>Introduction</a:t>
            </a:r>
            <a:endParaRPr lang="en-US" sz="3200" dirty="0">
              <a:solidFill>
                <a:schemeClr val="bg1"/>
              </a:solidFill>
              <a:highlight>
                <a:srgbClr val="F2F2F2"/>
              </a:highlight>
              <a:latin typeface="Abadi"/>
            </a:endParaRPr>
          </a:p>
        </p:txBody>
      </p:sp>
      <p:sp>
        <p:nvSpPr>
          <p:cNvPr id="3" name="Rounded Rectangle 2">
            <a:extLst>
              <a:ext uri="{FF2B5EF4-FFF2-40B4-BE49-F238E27FC236}">
                <a16:creationId xmlns:a16="http://schemas.microsoft.com/office/drawing/2014/main" id="{037A2C89-8CDF-40D3-B763-A54D81522562}"/>
              </a:ext>
            </a:extLst>
          </p:cNvPr>
          <p:cNvSpPr/>
          <p:nvPr/>
        </p:nvSpPr>
        <p:spPr>
          <a:xfrm>
            <a:off x="641497" y="1552353"/>
            <a:ext cx="10909005" cy="476338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400"/>
              </a:spcBef>
            </a:pPr>
            <a:r>
              <a:rPr lang="en-US" sz="1800" b="1"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800" dirty="0">
                <a:solidFill>
                  <a:schemeClr val="accent3">
                    <a:lumMod val="25000"/>
                  </a:schemeClr>
                </a:solidFill>
                <a:latin typeface="Abadi" panose="020B0604020104020204" pitchFamily="34" charset="0"/>
              </a:rPr>
              <a:t>     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1800" b="1" dirty="0">
                <a:solidFill>
                  <a:schemeClr val="accent3">
                    <a:lumMod val="25000"/>
                  </a:schemeClr>
                </a:solidFill>
                <a:latin typeface="Abadi" panose="020B0604020104020204" pitchFamily="34" charset="0"/>
              </a:rPr>
              <a:t>Problems you want to find answers:</a:t>
            </a:r>
          </a:p>
          <a:p>
            <a:pPr>
              <a:spcBef>
                <a:spcPts val="1400"/>
              </a:spcBef>
              <a:buFont typeface="Wingdings" pitchFamily="2" charset="2"/>
              <a:buChar char="ü"/>
            </a:pPr>
            <a:r>
              <a:rPr lang="en-US" sz="1800" dirty="0">
                <a:solidFill>
                  <a:schemeClr val="accent3">
                    <a:lumMod val="25000"/>
                  </a:schemeClr>
                </a:solidFill>
                <a:latin typeface="Abadi" panose="020B0604020104020204" pitchFamily="34" charset="0"/>
              </a:rPr>
              <a:t>Which attributes determine if the rocket will land successfully? </a:t>
            </a:r>
          </a:p>
          <a:p>
            <a:pPr>
              <a:spcBef>
                <a:spcPts val="1400"/>
              </a:spcBef>
              <a:buFont typeface="Wingdings" pitchFamily="2" charset="2"/>
              <a:buChar char="ü"/>
            </a:pPr>
            <a:r>
              <a:rPr lang="en-US" sz="1800" dirty="0">
                <a:solidFill>
                  <a:schemeClr val="accent3">
                    <a:lumMod val="25000"/>
                  </a:schemeClr>
                </a:solidFill>
                <a:latin typeface="Abadi" panose="020B0604020104020204" pitchFamily="34" charset="0"/>
              </a:rPr>
              <a:t>What are the effects of each association of rocket variables on the success or failure of the landing? </a:t>
            </a:r>
          </a:p>
          <a:p>
            <a:pPr>
              <a:spcBef>
                <a:spcPts val="1400"/>
              </a:spcBef>
              <a:buFont typeface="Wingdings" pitchFamily="2" charset="2"/>
              <a:buChar char="ü"/>
            </a:pPr>
            <a:r>
              <a:rPr lang="en-US" sz="1800" dirty="0">
                <a:solidFill>
                  <a:schemeClr val="accent3">
                    <a:lumMod val="25000"/>
                  </a:schemeClr>
                </a:solidFill>
                <a:latin typeface="Abadi" panose="020B0604020104020204" pitchFamily="34" charset="0"/>
              </a:rPr>
              <a:t>What are the conditions that will allow SpaceX to achieve the best landing success rate?</a:t>
            </a:r>
          </a:p>
        </p:txBody>
      </p:sp>
      <p:sp>
        <p:nvSpPr>
          <p:cNvPr id="4" name="Slide Number Placeholder 3">
            <a:extLst>
              <a:ext uri="{FF2B5EF4-FFF2-40B4-BE49-F238E27FC236}">
                <a16:creationId xmlns:a16="http://schemas.microsoft.com/office/drawing/2014/main" id="{5256D0FC-A1A1-F9C2-9777-84CAF3866311}"/>
              </a:ext>
            </a:extLst>
          </p:cNvPr>
          <p:cNvSpPr>
            <a:spLocks noGrp="1"/>
          </p:cNvSpPr>
          <p:nvPr>
            <p:ph type="sldNum" sz="quarter" idx="12"/>
          </p:nvPr>
        </p:nvSpPr>
        <p:spPr/>
        <p:txBody>
          <a:bodyPr/>
          <a:lstStyle/>
          <a:p>
            <a:fld id="{A190C97C-0095-2443-AC12-FA4CBA4ACD4D}" type="slidenum">
              <a:rPr lang="en-US" smtClean="0"/>
              <a:t>4</a:t>
            </a:fld>
            <a:endParaRPr lang="en-US"/>
          </a:p>
        </p:txBody>
      </p:sp>
    </p:spTree>
    <p:extLst>
      <p:ext uri="{BB962C8B-B14F-4D97-AF65-F5344CB8AC3E}">
        <p14:creationId xmlns:p14="http://schemas.microsoft.com/office/powerpoint/2010/main" val="3801761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9BB8B7-6409-4634-E1E0-C5C19ABAA54F}"/>
              </a:ext>
            </a:extLst>
          </p:cNvPr>
          <p:cNvSpPr>
            <a:spLocks noGrp="1"/>
          </p:cNvSpPr>
          <p:nvPr>
            <p:ph type="sldNum" sz="quarter" idx="12"/>
          </p:nvPr>
        </p:nvSpPr>
        <p:spPr/>
        <p:txBody>
          <a:bodyPr/>
          <a:lstStyle/>
          <a:p>
            <a:fld id="{A190C97C-0095-2443-AC12-FA4CBA4ACD4D}" type="slidenum">
              <a:rPr lang="en-US" smtClean="0"/>
              <a:t>40</a:t>
            </a:fld>
            <a:endParaRPr lang="en-US"/>
          </a:p>
        </p:txBody>
      </p:sp>
      <p:sp>
        <p:nvSpPr>
          <p:cNvPr id="4" name="Slide Number Placeholder 1">
            <a:extLst>
              <a:ext uri="{FF2B5EF4-FFF2-40B4-BE49-F238E27FC236}">
                <a16:creationId xmlns:a16="http://schemas.microsoft.com/office/drawing/2014/main" id="{071C8D01-D17B-6CD4-3F00-90B7F13C0288}"/>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40</a:t>
            </a:fld>
            <a:endParaRPr lang="en-US"/>
          </a:p>
        </p:txBody>
      </p:sp>
      <p:sp>
        <p:nvSpPr>
          <p:cNvPr id="5" name="Rectangle 4">
            <a:extLst>
              <a:ext uri="{FF2B5EF4-FFF2-40B4-BE49-F238E27FC236}">
                <a16:creationId xmlns:a16="http://schemas.microsoft.com/office/drawing/2014/main" id="{44F0EC89-5F18-8277-8E96-15CA7307A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1">
            <a:extLst>
              <a:ext uri="{FF2B5EF4-FFF2-40B4-BE49-F238E27FC236}">
                <a16:creationId xmlns:a16="http://schemas.microsoft.com/office/drawing/2014/main" id="{665DC036-96D7-7420-273E-68C45D03A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Shape 13">
            <a:extLst>
              <a:ext uri="{FF2B5EF4-FFF2-40B4-BE49-F238E27FC236}">
                <a16:creationId xmlns:a16="http://schemas.microsoft.com/office/drawing/2014/main" id="{5500C3F5-2615-1150-E440-F10DBDBCA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A7A89E7A-C78B-E00A-07A7-7D0663C88A84}"/>
              </a:ext>
            </a:extLst>
          </p:cNvPr>
          <p:cNvSpPr/>
          <p:nvPr/>
        </p:nvSpPr>
        <p:spPr>
          <a:xfrm>
            <a:off x="740877" y="444653"/>
            <a:ext cx="3877056" cy="20701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nSpc>
                <a:spcPct val="90000"/>
              </a:lnSpc>
              <a:spcBef>
                <a:spcPct val="0"/>
              </a:spcBef>
              <a:spcAft>
                <a:spcPts val="600"/>
              </a:spcAft>
            </a:pPr>
            <a:r>
              <a:rPr lang="en-US" sz="3400" kern="1200" dirty="0">
                <a:solidFill>
                  <a:schemeClr val="tx1"/>
                </a:solidFill>
                <a:latin typeface="+mj-lt"/>
                <a:ea typeface="+mj-ea"/>
                <a:cs typeface="+mj-cs"/>
              </a:rPr>
              <a:t>Folium Map- </a:t>
            </a:r>
            <a:r>
              <a:rPr lang="en-US" sz="3400" dirty="0">
                <a:solidFill>
                  <a:schemeClr val="tx1"/>
                </a:solidFill>
                <a:latin typeface="+mj-lt"/>
                <a:ea typeface="+mj-ea"/>
                <a:cs typeface="+mj-cs"/>
              </a:rPr>
              <a:t>Distances between specific points</a:t>
            </a:r>
          </a:p>
        </p:txBody>
      </p:sp>
      <p:sp>
        <p:nvSpPr>
          <p:cNvPr id="9" name="Slide Number Placeholder 1">
            <a:extLst>
              <a:ext uri="{FF2B5EF4-FFF2-40B4-BE49-F238E27FC236}">
                <a16:creationId xmlns:a16="http://schemas.microsoft.com/office/drawing/2014/main" id="{CCAB17C8-4783-832E-BA17-0A1566D63510}"/>
              </a:ext>
            </a:extLst>
          </p:cNvPr>
          <p:cNvSpPr txBox="1">
            <a:spLocks/>
          </p:cNvSpPr>
          <p:nvPr/>
        </p:nvSpPr>
        <p:spPr>
          <a:xfrm>
            <a:off x="10925174" y="6356350"/>
            <a:ext cx="428625"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A190C97C-0095-2443-AC12-FA4CBA4ACD4D}" type="slidenum">
              <a:rPr lang="en-US" smtClean="0">
                <a:solidFill>
                  <a:schemeClr val="bg1">
                    <a:alpha val="80000"/>
                  </a:schemeClr>
                </a:solidFill>
              </a:rPr>
              <a:pPr>
                <a:spcAft>
                  <a:spcPts val="600"/>
                </a:spcAft>
              </a:pPr>
              <a:t>40</a:t>
            </a:fld>
            <a:endParaRPr lang="en-US">
              <a:solidFill>
                <a:schemeClr val="bg1">
                  <a:alpha val="80000"/>
                </a:schemeClr>
              </a:solidFill>
            </a:endParaRPr>
          </a:p>
        </p:txBody>
      </p:sp>
      <p:sp>
        <p:nvSpPr>
          <p:cNvPr id="10" name="TextBox 9">
            <a:extLst>
              <a:ext uri="{FF2B5EF4-FFF2-40B4-BE49-F238E27FC236}">
                <a16:creationId xmlns:a16="http://schemas.microsoft.com/office/drawing/2014/main" id="{19067BDE-A9A1-1CDA-4092-4291AFB2CF0F}"/>
              </a:ext>
            </a:extLst>
          </p:cNvPr>
          <p:cNvSpPr txBox="1"/>
          <p:nvPr/>
        </p:nvSpPr>
        <p:spPr>
          <a:xfrm>
            <a:off x="52682" y="3276446"/>
            <a:ext cx="3877056" cy="2308324"/>
          </a:xfrm>
          <a:prstGeom prst="rect">
            <a:avLst/>
          </a:prstGeom>
          <a:noFill/>
        </p:spPr>
        <p:txBody>
          <a:bodyPr wrap="square" rtlCol="0">
            <a:spAutoFit/>
          </a:bodyPr>
          <a:lstStyle/>
          <a:p>
            <a:r>
              <a:rPr lang="en-US" dirty="0"/>
              <a:t>Are launch sites in close proximity to railways? No</a:t>
            </a:r>
          </a:p>
          <a:p>
            <a:r>
              <a:rPr lang="en-US" dirty="0"/>
              <a:t>Are launch sites in close proximity to highways? No </a:t>
            </a:r>
          </a:p>
          <a:p>
            <a:r>
              <a:rPr lang="en-US" dirty="0"/>
              <a:t>Are launch sites in close proximity to coastline? Yes </a:t>
            </a:r>
          </a:p>
          <a:p>
            <a:r>
              <a:rPr lang="en-US" dirty="0"/>
              <a:t>Do launch sites keep certain distance away from cities? Yes</a:t>
            </a:r>
          </a:p>
        </p:txBody>
      </p:sp>
      <p:pic>
        <p:nvPicPr>
          <p:cNvPr id="16" name="Picture 15" descr="Text&#10;&#10;Description automatically generated with medium confidence">
            <a:extLst>
              <a:ext uri="{FF2B5EF4-FFF2-40B4-BE49-F238E27FC236}">
                <a16:creationId xmlns:a16="http://schemas.microsoft.com/office/drawing/2014/main" id="{4B163825-0396-A735-0FCD-0E061A4EC230}"/>
              </a:ext>
            </a:extLst>
          </p:cNvPr>
          <p:cNvPicPr>
            <a:picLocks noChangeAspect="1"/>
          </p:cNvPicPr>
          <p:nvPr/>
        </p:nvPicPr>
        <p:blipFill>
          <a:blip r:embed="rId2"/>
          <a:stretch>
            <a:fillRect/>
          </a:stretch>
        </p:blipFill>
        <p:spPr>
          <a:xfrm>
            <a:off x="9293214" y="2087230"/>
            <a:ext cx="2584942" cy="4373267"/>
          </a:xfrm>
          <a:prstGeom prst="rect">
            <a:avLst/>
          </a:prstGeom>
        </p:spPr>
      </p:pic>
      <p:pic>
        <p:nvPicPr>
          <p:cNvPr id="18" name="Picture 17" descr="Diagram&#10;&#10;Description automatically generated">
            <a:extLst>
              <a:ext uri="{FF2B5EF4-FFF2-40B4-BE49-F238E27FC236}">
                <a16:creationId xmlns:a16="http://schemas.microsoft.com/office/drawing/2014/main" id="{5CCD86B2-37E8-BCC8-FD38-D175AC8FA942}"/>
              </a:ext>
            </a:extLst>
          </p:cNvPr>
          <p:cNvPicPr>
            <a:picLocks noChangeAspect="1"/>
          </p:cNvPicPr>
          <p:nvPr/>
        </p:nvPicPr>
        <p:blipFill>
          <a:blip r:embed="rId3"/>
          <a:stretch>
            <a:fillRect/>
          </a:stretch>
        </p:blipFill>
        <p:spPr>
          <a:xfrm>
            <a:off x="5497903" y="4385728"/>
            <a:ext cx="3466906" cy="2252757"/>
          </a:xfrm>
          <a:prstGeom prst="rect">
            <a:avLst/>
          </a:prstGeom>
        </p:spPr>
      </p:pic>
      <p:pic>
        <p:nvPicPr>
          <p:cNvPr id="20" name="Picture 19" descr="Map&#10;&#10;Description automatically generated">
            <a:extLst>
              <a:ext uri="{FF2B5EF4-FFF2-40B4-BE49-F238E27FC236}">
                <a16:creationId xmlns:a16="http://schemas.microsoft.com/office/drawing/2014/main" id="{51E17CA8-D1C7-41E6-8A3D-6B0B239EB895}"/>
              </a:ext>
            </a:extLst>
          </p:cNvPr>
          <p:cNvPicPr>
            <a:picLocks noChangeAspect="1"/>
          </p:cNvPicPr>
          <p:nvPr/>
        </p:nvPicPr>
        <p:blipFill>
          <a:blip r:embed="rId4"/>
          <a:stretch>
            <a:fillRect/>
          </a:stretch>
        </p:blipFill>
        <p:spPr>
          <a:xfrm>
            <a:off x="9615854" y="117975"/>
            <a:ext cx="1927667" cy="2038878"/>
          </a:xfrm>
          <a:prstGeom prst="rect">
            <a:avLst/>
          </a:prstGeom>
        </p:spPr>
      </p:pic>
      <p:pic>
        <p:nvPicPr>
          <p:cNvPr id="22" name="Picture 21" descr="Timeline&#10;&#10;Description automatically generated with low confidence">
            <a:extLst>
              <a:ext uri="{FF2B5EF4-FFF2-40B4-BE49-F238E27FC236}">
                <a16:creationId xmlns:a16="http://schemas.microsoft.com/office/drawing/2014/main" id="{BD7252A2-30D3-F569-98C0-C16858A0439F}"/>
              </a:ext>
            </a:extLst>
          </p:cNvPr>
          <p:cNvPicPr>
            <a:picLocks noChangeAspect="1"/>
          </p:cNvPicPr>
          <p:nvPr/>
        </p:nvPicPr>
        <p:blipFill>
          <a:blip r:embed="rId5"/>
          <a:stretch>
            <a:fillRect/>
          </a:stretch>
        </p:blipFill>
        <p:spPr>
          <a:xfrm>
            <a:off x="6381806" y="117975"/>
            <a:ext cx="2161096" cy="1826043"/>
          </a:xfrm>
          <a:prstGeom prst="rect">
            <a:avLst/>
          </a:prstGeom>
        </p:spPr>
      </p:pic>
      <p:pic>
        <p:nvPicPr>
          <p:cNvPr id="24" name="Picture 23" descr="Diagram&#10;&#10;Description automatically generated">
            <a:extLst>
              <a:ext uri="{FF2B5EF4-FFF2-40B4-BE49-F238E27FC236}">
                <a16:creationId xmlns:a16="http://schemas.microsoft.com/office/drawing/2014/main" id="{12D05C23-D9A6-E99A-B06D-22AC20A08CFC}"/>
              </a:ext>
            </a:extLst>
          </p:cNvPr>
          <p:cNvPicPr>
            <a:picLocks noChangeAspect="1"/>
          </p:cNvPicPr>
          <p:nvPr/>
        </p:nvPicPr>
        <p:blipFill>
          <a:blip r:embed="rId6"/>
          <a:stretch>
            <a:fillRect/>
          </a:stretch>
        </p:blipFill>
        <p:spPr>
          <a:xfrm>
            <a:off x="5906009" y="2006349"/>
            <a:ext cx="2825544" cy="2298499"/>
          </a:xfrm>
          <a:prstGeom prst="rect">
            <a:avLst/>
          </a:prstGeom>
        </p:spPr>
      </p:pic>
    </p:spTree>
    <p:extLst>
      <p:ext uri="{BB962C8B-B14F-4D97-AF65-F5344CB8AC3E}">
        <p14:creationId xmlns:p14="http://schemas.microsoft.com/office/powerpoint/2010/main" val="1532416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9AE1B3-6C98-E6E4-E4CC-D49EAA81BD01}"/>
              </a:ext>
            </a:extLst>
          </p:cNvPr>
          <p:cNvSpPr>
            <a:spLocks noGrp="1"/>
          </p:cNvSpPr>
          <p:nvPr>
            <p:ph type="sldNum" sz="quarter" idx="12"/>
          </p:nvPr>
        </p:nvSpPr>
        <p:spPr/>
        <p:txBody>
          <a:bodyPr/>
          <a:lstStyle/>
          <a:p>
            <a:fld id="{A190C97C-0095-2443-AC12-FA4CBA4ACD4D}" type="slidenum">
              <a:rPr lang="en-US" smtClean="0"/>
              <a:t>41</a:t>
            </a:fld>
            <a:endParaRPr lang="en-US"/>
          </a:p>
        </p:txBody>
      </p:sp>
      <p:sp>
        <p:nvSpPr>
          <p:cNvPr id="3" name="Slide Number Placeholder 1">
            <a:extLst>
              <a:ext uri="{FF2B5EF4-FFF2-40B4-BE49-F238E27FC236}">
                <a16:creationId xmlns:a16="http://schemas.microsoft.com/office/drawing/2014/main" id="{3F0C5556-ECBF-D9CC-3CE9-5534493DAB5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41</a:t>
            </a:fld>
            <a:endParaRPr lang="en-US"/>
          </a:p>
        </p:txBody>
      </p:sp>
      <p:sp>
        <p:nvSpPr>
          <p:cNvPr id="4" name="Slide Number Placeholder 1">
            <a:extLst>
              <a:ext uri="{FF2B5EF4-FFF2-40B4-BE49-F238E27FC236}">
                <a16:creationId xmlns:a16="http://schemas.microsoft.com/office/drawing/2014/main" id="{C63CF6C7-8C35-630A-3CFA-55F926B9E7C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41</a:t>
            </a:fld>
            <a:endParaRPr lang="en-US"/>
          </a:p>
        </p:txBody>
      </p:sp>
      <p:sp useBgFill="1">
        <p:nvSpPr>
          <p:cNvPr id="5" name="Rectangle 4">
            <a:extLst>
              <a:ext uri="{FF2B5EF4-FFF2-40B4-BE49-F238E27FC236}">
                <a16:creationId xmlns:a16="http://schemas.microsoft.com/office/drawing/2014/main" id="{C08227C7-CCDC-AC45-8026-C8B1268B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 y="15240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itle 1">
            <a:extLst>
              <a:ext uri="{FF2B5EF4-FFF2-40B4-BE49-F238E27FC236}">
                <a16:creationId xmlns:a16="http://schemas.microsoft.com/office/drawing/2014/main" id="{38030A53-B9AD-4815-522D-DAE98B9B682A}"/>
              </a:ext>
            </a:extLst>
          </p:cNvPr>
          <p:cNvSpPr txBox="1">
            <a:spLocks/>
          </p:cNvSpPr>
          <p:nvPr/>
        </p:nvSpPr>
        <p:spPr>
          <a:xfrm>
            <a:off x="990600" y="2717653"/>
            <a:ext cx="5969983" cy="27990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mn-lt"/>
              </a:rPr>
              <a:t>Build a Dashboard with </a:t>
            </a:r>
            <a:r>
              <a:rPr lang="en-US" sz="4800" dirty="0" err="1">
                <a:latin typeface="+mn-lt"/>
              </a:rPr>
              <a:t>Plotly</a:t>
            </a:r>
            <a:r>
              <a:rPr lang="en-US" sz="4800" dirty="0">
                <a:latin typeface="+mn-lt"/>
              </a:rPr>
              <a:t> Dash  </a:t>
            </a:r>
          </a:p>
        </p:txBody>
      </p:sp>
      <p:sp>
        <p:nvSpPr>
          <p:cNvPr id="7" name="Freeform: Shape 1032">
            <a:extLst>
              <a:ext uri="{FF2B5EF4-FFF2-40B4-BE49-F238E27FC236}">
                <a16:creationId xmlns:a16="http://schemas.microsoft.com/office/drawing/2014/main" id="{7B4BED8F-12A6-8523-D887-D476F443D6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51057" y="15240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Oval 7">
            <a:extLst>
              <a:ext uri="{FF2B5EF4-FFF2-40B4-BE49-F238E27FC236}">
                <a16:creationId xmlns:a16="http://schemas.microsoft.com/office/drawing/2014/main" id="{F9CA538A-9BE2-FC5A-B992-F3F555884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0585" y="35763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Image result for rocket cartoon">
            <a:extLst>
              <a:ext uri="{FF2B5EF4-FFF2-40B4-BE49-F238E27FC236}">
                <a16:creationId xmlns:a16="http://schemas.microsoft.com/office/drawing/2014/main" id="{3379541C-31DA-27E5-010B-E80FB6A369D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39584" y="13688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noFill/>
          <a:extLst>
            <a:ext uri="{909E8E84-426E-40DD-AFC4-6F175D3DCCD1}">
              <a14:hiddenFill xmlns:a14="http://schemas.microsoft.com/office/drawing/2010/main">
                <a:solidFill>
                  <a:srgbClr val="FFFFFF"/>
                </a:solidFill>
              </a14:hiddenFill>
            </a:ext>
          </a:extLst>
        </p:spPr>
      </p:pic>
      <p:sp>
        <p:nvSpPr>
          <p:cNvPr id="10" name="Freeform: Shape 1036">
            <a:extLst>
              <a:ext uri="{FF2B5EF4-FFF2-40B4-BE49-F238E27FC236}">
                <a16:creationId xmlns:a16="http://schemas.microsoft.com/office/drawing/2014/main" id="{813F7723-DC7B-8950-ECED-558E7F4475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2002" y="15240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1" name="Straight Connector 10">
            <a:extLst>
              <a:ext uri="{FF2B5EF4-FFF2-40B4-BE49-F238E27FC236}">
                <a16:creationId xmlns:a16="http://schemas.microsoft.com/office/drawing/2014/main" id="{7777720D-E53D-10EB-A682-05CE39997A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91145" y="11803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2" name="Freeform: Shape 1040">
            <a:extLst>
              <a:ext uri="{FF2B5EF4-FFF2-40B4-BE49-F238E27FC236}">
                <a16:creationId xmlns:a16="http://schemas.microsoft.com/office/drawing/2014/main" id="{14DF1ABF-BEFF-1CDC-E936-6529259CB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608980" y="53190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13" name="Freeform: Shape 1042">
            <a:extLst>
              <a:ext uri="{FF2B5EF4-FFF2-40B4-BE49-F238E27FC236}">
                <a16:creationId xmlns:a16="http://schemas.microsoft.com/office/drawing/2014/main" id="{6E09F290-CEDF-8B1A-1E0C-3058DC61E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1927" y="61861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044">
            <a:extLst>
              <a:ext uri="{FF2B5EF4-FFF2-40B4-BE49-F238E27FC236}">
                <a16:creationId xmlns:a16="http://schemas.microsoft.com/office/drawing/2014/main" id="{8FB3C34F-1FE9-697E-EE4B-4841E2286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4096" y="56715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5" name="Slide Number Placeholder 14">
            <a:extLst>
              <a:ext uri="{FF2B5EF4-FFF2-40B4-BE49-F238E27FC236}">
                <a16:creationId xmlns:a16="http://schemas.microsoft.com/office/drawing/2014/main" id="{515DFB88-6D1E-EA64-B36A-4CAF7E0E1FE5}"/>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41</a:t>
            </a:fld>
            <a:endParaRPr lang="en-US"/>
          </a:p>
        </p:txBody>
      </p:sp>
    </p:spTree>
    <p:extLst>
      <p:ext uri="{BB962C8B-B14F-4D97-AF65-F5344CB8AC3E}">
        <p14:creationId xmlns:p14="http://schemas.microsoft.com/office/powerpoint/2010/main" val="40928100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38217-8AA3-5F94-BAA0-6E0B314C6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1">
            <a:extLst>
              <a:ext uri="{FF2B5EF4-FFF2-40B4-BE49-F238E27FC236}">
                <a16:creationId xmlns:a16="http://schemas.microsoft.com/office/drawing/2014/main" id="{70AB9A41-FBDE-1D75-9C6C-D3927645E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Shape 13">
            <a:extLst>
              <a:ext uri="{FF2B5EF4-FFF2-40B4-BE49-F238E27FC236}">
                <a16:creationId xmlns:a16="http://schemas.microsoft.com/office/drawing/2014/main" id="{9E72506A-4B99-ECFD-347D-1AB73064F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8">
            <a:extLst>
              <a:ext uri="{FF2B5EF4-FFF2-40B4-BE49-F238E27FC236}">
                <a16:creationId xmlns:a16="http://schemas.microsoft.com/office/drawing/2014/main" id="{A93E6371-5297-8AEC-C11A-9F8907F2C61D}"/>
              </a:ext>
            </a:extLst>
          </p:cNvPr>
          <p:cNvSpPr/>
          <p:nvPr/>
        </p:nvSpPr>
        <p:spPr>
          <a:xfrm>
            <a:off x="804672" y="338328"/>
            <a:ext cx="3877056" cy="22494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nSpc>
                <a:spcPct val="90000"/>
              </a:lnSpc>
              <a:spcBef>
                <a:spcPct val="0"/>
              </a:spcBef>
              <a:spcAft>
                <a:spcPts val="600"/>
              </a:spcAft>
            </a:pPr>
            <a:r>
              <a:rPr lang="en-US" sz="3400" kern="1200" dirty="0">
                <a:solidFill>
                  <a:schemeClr val="tx1"/>
                </a:solidFill>
                <a:latin typeface="+mj-lt"/>
                <a:ea typeface="+mj-ea"/>
                <a:cs typeface="+mj-cs"/>
              </a:rPr>
              <a:t>Dashboard- Pie Chart shows the success by launch site</a:t>
            </a:r>
          </a:p>
        </p:txBody>
      </p:sp>
      <p:sp>
        <p:nvSpPr>
          <p:cNvPr id="10" name="Slide Number Placeholder 1">
            <a:extLst>
              <a:ext uri="{FF2B5EF4-FFF2-40B4-BE49-F238E27FC236}">
                <a16:creationId xmlns:a16="http://schemas.microsoft.com/office/drawing/2014/main" id="{6298EC29-4570-69FD-069C-35C001D74FFD}"/>
              </a:ext>
            </a:extLst>
          </p:cNvPr>
          <p:cNvSpPr>
            <a:spLocks noGrp="1"/>
          </p:cNvSpPr>
          <p:nvPr>
            <p:ph type="sldNum" sz="quarter" idx="12"/>
          </p:nvPr>
        </p:nvSpPr>
        <p:spPr>
          <a:xfrm>
            <a:off x="10925174" y="6356350"/>
            <a:ext cx="428625" cy="365125"/>
          </a:xfrm>
        </p:spPr>
        <p:txBody>
          <a:bodyPr vert="horz" lIns="91440" tIns="45720" rIns="91440" bIns="45720" rtlCol="0" anchor="ctr">
            <a:normAutofit/>
          </a:bodyPr>
          <a:lstStyle/>
          <a:p>
            <a:pPr>
              <a:spcAft>
                <a:spcPts val="600"/>
              </a:spcAft>
            </a:pPr>
            <a:fld id="{A190C97C-0095-2443-AC12-FA4CBA4ACD4D}" type="slidenum">
              <a:rPr lang="en-US">
                <a:solidFill>
                  <a:schemeClr val="bg1">
                    <a:alpha val="80000"/>
                  </a:schemeClr>
                </a:solidFill>
              </a:rPr>
              <a:pPr>
                <a:spcAft>
                  <a:spcPts val="600"/>
                </a:spcAft>
              </a:pPr>
              <a:t>42</a:t>
            </a:fld>
            <a:endParaRPr lang="en-US">
              <a:solidFill>
                <a:schemeClr val="bg1">
                  <a:alpha val="80000"/>
                </a:schemeClr>
              </a:solidFill>
            </a:endParaRPr>
          </a:p>
        </p:txBody>
      </p:sp>
      <p:sp>
        <p:nvSpPr>
          <p:cNvPr id="11" name="TextBox 10">
            <a:extLst>
              <a:ext uri="{FF2B5EF4-FFF2-40B4-BE49-F238E27FC236}">
                <a16:creationId xmlns:a16="http://schemas.microsoft.com/office/drawing/2014/main" id="{BC9BCB4E-AE2D-38E6-F90A-73E164BEB91A}"/>
              </a:ext>
            </a:extLst>
          </p:cNvPr>
          <p:cNvSpPr txBox="1"/>
          <p:nvPr/>
        </p:nvSpPr>
        <p:spPr>
          <a:xfrm>
            <a:off x="1389888" y="3623918"/>
            <a:ext cx="2450592" cy="646331"/>
          </a:xfrm>
          <a:prstGeom prst="rect">
            <a:avLst/>
          </a:prstGeom>
          <a:noFill/>
        </p:spPr>
        <p:txBody>
          <a:bodyPr wrap="square" rtlCol="0">
            <a:spAutoFit/>
          </a:bodyPr>
          <a:lstStyle/>
          <a:p>
            <a:r>
              <a:rPr lang="en-US" dirty="0"/>
              <a:t>KSC LC-39A is the most successful launch</a:t>
            </a:r>
          </a:p>
        </p:txBody>
      </p:sp>
      <p:pic>
        <p:nvPicPr>
          <p:cNvPr id="13" name="Picture 12" descr="Chart&#10;&#10;Description automatically generated">
            <a:extLst>
              <a:ext uri="{FF2B5EF4-FFF2-40B4-BE49-F238E27FC236}">
                <a16:creationId xmlns:a16="http://schemas.microsoft.com/office/drawing/2014/main" id="{8BA6EEFC-6BBE-258F-24F4-6B659DD89666}"/>
              </a:ext>
            </a:extLst>
          </p:cNvPr>
          <p:cNvPicPr>
            <a:picLocks noChangeAspect="1"/>
          </p:cNvPicPr>
          <p:nvPr/>
        </p:nvPicPr>
        <p:blipFill>
          <a:blip r:embed="rId2"/>
          <a:stretch>
            <a:fillRect/>
          </a:stretch>
        </p:blipFill>
        <p:spPr>
          <a:xfrm>
            <a:off x="5953781" y="2587751"/>
            <a:ext cx="4170856" cy="3934451"/>
          </a:xfrm>
          <a:prstGeom prst="rect">
            <a:avLst/>
          </a:prstGeom>
        </p:spPr>
      </p:pic>
      <p:pic>
        <p:nvPicPr>
          <p:cNvPr id="15" name="Picture 14" descr="Text&#10;&#10;Description automatically generated">
            <a:extLst>
              <a:ext uri="{FF2B5EF4-FFF2-40B4-BE49-F238E27FC236}">
                <a16:creationId xmlns:a16="http://schemas.microsoft.com/office/drawing/2014/main" id="{7F45B433-EF44-DEBA-051A-8E871F718A37}"/>
              </a:ext>
            </a:extLst>
          </p:cNvPr>
          <p:cNvPicPr>
            <a:picLocks noChangeAspect="1"/>
          </p:cNvPicPr>
          <p:nvPr/>
        </p:nvPicPr>
        <p:blipFill>
          <a:blip r:embed="rId3"/>
          <a:stretch>
            <a:fillRect/>
          </a:stretch>
        </p:blipFill>
        <p:spPr>
          <a:xfrm>
            <a:off x="9951784" y="1463040"/>
            <a:ext cx="2030909" cy="153741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5EB32F-9DB9-1F07-46A1-DB9741736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11">
            <a:extLst>
              <a:ext uri="{FF2B5EF4-FFF2-40B4-BE49-F238E27FC236}">
                <a16:creationId xmlns:a16="http://schemas.microsoft.com/office/drawing/2014/main" id="{F033B6FC-9B15-F660-3C12-B3E13FEF01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Shape 13">
            <a:extLst>
              <a:ext uri="{FF2B5EF4-FFF2-40B4-BE49-F238E27FC236}">
                <a16:creationId xmlns:a16="http://schemas.microsoft.com/office/drawing/2014/main" id="{01BE74F4-34A0-9817-D4D1-518D4746BE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ounded Rectangle 6">
            <a:extLst>
              <a:ext uri="{FF2B5EF4-FFF2-40B4-BE49-F238E27FC236}">
                <a16:creationId xmlns:a16="http://schemas.microsoft.com/office/drawing/2014/main" id="{49243A78-CD62-BD89-0CCD-D37B9E7652B7}"/>
              </a:ext>
            </a:extLst>
          </p:cNvPr>
          <p:cNvSpPr/>
          <p:nvPr/>
        </p:nvSpPr>
        <p:spPr>
          <a:xfrm>
            <a:off x="804672" y="338328"/>
            <a:ext cx="3877056" cy="22494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nSpc>
                <a:spcPct val="90000"/>
              </a:lnSpc>
              <a:spcBef>
                <a:spcPct val="0"/>
              </a:spcBef>
              <a:spcAft>
                <a:spcPts val="600"/>
              </a:spcAft>
            </a:pPr>
            <a:r>
              <a:rPr lang="en-US" sz="3400" kern="1200" dirty="0">
                <a:solidFill>
                  <a:schemeClr val="tx1"/>
                </a:solidFill>
                <a:latin typeface="+mj-lt"/>
                <a:ea typeface="+mj-ea"/>
                <a:cs typeface="+mj-cs"/>
              </a:rPr>
              <a:t>Dashboard- Pie Chart shows the highest launch success ratio</a:t>
            </a:r>
          </a:p>
        </p:txBody>
      </p:sp>
      <p:sp>
        <p:nvSpPr>
          <p:cNvPr id="9" name="Slide Number Placeholder 1">
            <a:extLst>
              <a:ext uri="{FF2B5EF4-FFF2-40B4-BE49-F238E27FC236}">
                <a16:creationId xmlns:a16="http://schemas.microsoft.com/office/drawing/2014/main" id="{836CC535-FB4D-4BA8-DF61-9922D643D525}"/>
              </a:ext>
            </a:extLst>
          </p:cNvPr>
          <p:cNvSpPr>
            <a:spLocks noGrp="1"/>
          </p:cNvSpPr>
          <p:nvPr>
            <p:ph type="sldNum" sz="quarter" idx="12"/>
          </p:nvPr>
        </p:nvSpPr>
        <p:spPr>
          <a:xfrm>
            <a:off x="10925174" y="6356350"/>
            <a:ext cx="428625" cy="365125"/>
          </a:xfrm>
        </p:spPr>
        <p:txBody>
          <a:bodyPr vert="horz" lIns="91440" tIns="45720" rIns="91440" bIns="45720" rtlCol="0" anchor="ctr">
            <a:normAutofit/>
          </a:bodyPr>
          <a:lstStyle/>
          <a:p>
            <a:pPr>
              <a:spcAft>
                <a:spcPts val="600"/>
              </a:spcAft>
            </a:pPr>
            <a:fld id="{A190C97C-0095-2443-AC12-FA4CBA4ACD4D}" type="slidenum">
              <a:rPr lang="en-US">
                <a:solidFill>
                  <a:schemeClr val="bg1">
                    <a:alpha val="80000"/>
                  </a:schemeClr>
                </a:solidFill>
              </a:rPr>
              <a:pPr>
                <a:spcAft>
                  <a:spcPts val="600"/>
                </a:spcAft>
              </a:pPr>
              <a:t>43</a:t>
            </a:fld>
            <a:endParaRPr lang="en-US">
              <a:solidFill>
                <a:schemeClr val="bg1">
                  <a:alpha val="80000"/>
                </a:schemeClr>
              </a:solidFill>
            </a:endParaRPr>
          </a:p>
        </p:txBody>
      </p:sp>
      <p:sp>
        <p:nvSpPr>
          <p:cNvPr id="10" name="TextBox 9">
            <a:extLst>
              <a:ext uri="{FF2B5EF4-FFF2-40B4-BE49-F238E27FC236}">
                <a16:creationId xmlns:a16="http://schemas.microsoft.com/office/drawing/2014/main" id="{8BC7B950-A4F4-90E6-710B-1E66F0563433}"/>
              </a:ext>
            </a:extLst>
          </p:cNvPr>
          <p:cNvSpPr txBox="1"/>
          <p:nvPr/>
        </p:nvSpPr>
        <p:spPr>
          <a:xfrm>
            <a:off x="1389888" y="3623918"/>
            <a:ext cx="2450592" cy="1200329"/>
          </a:xfrm>
          <a:prstGeom prst="rect">
            <a:avLst/>
          </a:prstGeom>
          <a:noFill/>
        </p:spPr>
        <p:txBody>
          <a:bodyPr wrap="square" rtlCol="0">
            <a:spAutoFit/>
          </a:bodyPr>
          <a:lstStyle/>
          <a:p>
            <a:r>
              <a:rPr lang="en-US" dirty="0"/>
              <a:t>KSC LC-39A has achieved 76.9% success rate and 23.1% failure rate.</a:t>
            </a:r>
          </a:p>
        </p:txBody>
      </p:sp>
      <p:pic>
        <p:nvPicPr>
          <p:cNvPr id="14" name="Picture 13" descr="A picture containing text, clock&#10;&#10;Description automatically generated">
            <a:extLst>
              <a:ext uri="{FF2B5EF4-FFF2-40B4-BE49-F238E27FC236}">
                <a16:creationId xmlns:a16="http://schemas.microsoft.com/office/drawing/2014/main" id="{C45391BB-D536-76D8-E34D-5C4FE8B5FDA2}"/>
              </a:ext>
            </a:extLst>
          </p:cNvPr>
          <p:cNvPicPr>
            <a:picLocks noChangeAspect="1"/>
          </p:cNvPicPr>
          <p:nvPr/>
        </p:nvPicPr>
        <p:blipFill>
          <a:blip r:embed="rId3"/>
          <a:stretch>
            <a:fillRect/>
          </a:stretch>
        </p:blipFill>
        <p:spPr>
          <a:xfrm>
            <a:off x="10496548" y="1352311"/>
            <a:ext cx="1049581" cy="1071912"/>
          </a:xfrm>
          <a:prstGeom prst="rect">
            <a:avLst/>
          </a:prstGeom>
        </p:spPr>
      </p:pic>
      <p:pic>
        <p:nvPicPr>
          <p:cNvPr id="16" name="Picture 15" descr="Chart&#10;&#10;Description automatically generated">
            <a:extLst>
              <a:ext uri="{FF2B5EF4-FFF2-40B4-BE49-F238E27FC236}">
                <a16:creationId xmlns:a16="http://schemas.microsoft.com/office/drawing/2014/main" id="{3AD2F03E-B61C-D210-D1AE-CF2432E82E9E}"/>
              </a:ext>
            </a:extLst>
          </p:cNvPr>
          <p:cNvPicPr>
            <a:picLocks noChangeAspect="1"/>
          </p:cNvPicPr>
          <p:nvPr/>
        </p:nvPicPr>
        <p:blipFill>
          <a:blip r:embed="rId4"/>
          <a:stretch>
            <a:fillRect/>
          </a:stretch>
        </p:blipFill>
        <p:spPr>
          <a:xfrm>
            <a:off x="5872694" y="1961911"/>
            <a:ext cx="4228235" cy="408670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4732BF-76D6-555B-2C81-BBBED39DD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11">
            <a:extLst>
              <a:ext uri="{FF2B5EF4-FFF2-40B4-BE49-F238E27FC236}">
                <a16:creationId xmlns:a16="http://schemas.microsoft.com/office/drawing/2014/main" id="{FD46ADB8-9EF5-EEF4-E405-4A7D99676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Shape 13">
            <a:extLst>
              <a:ext uri="{FF2B5EF4-FFF2-40B4-BE49-F238E27FC236}">
                <a16:creationId xmlns:a16="http://schemas.microsoft.com/office/drawing/2014/main" id="{EC9ACFAE-C7F2-2488-047E-7816AE8300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ounded Rectangle 6">
            <a:extLst>
              <a:ext uri="{FF2B5EF4-FFF2-40B4-BE49-F238E27FC236}">
                <a16:creationId xmlns:a16="http://schemas.microsoft.com/office/drawing/2014/main" id="{2E5CA90D-B155-A02B-7C41-3EFF52526433}"/>
              </a:ext>
            </a:extLst>
          </p:cNvPr>
          <p:cNvSpPr/>
          <p:nvPr/>
        </p:nvSpPr>
        <p:spPr>
          <a:xfrm>
            <a:off x="804672" y="338328"/>
            <a:ext cx="3877056" cy="22494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nSpc>
                <a:spcPct val="90000"/>
              </a:lnSpc>
              <a:spcBef>
                <a:spcPct val="0"/>
              </a:spcBef>
              <a:spcAft>
                <a:spcPts val="600"/>
              </a:spcAft>
            </a:pPr>
            <a:r>
              <a:rPr lang="en-US" sz="3400" kern="1200" dirty="0">
                <a:solidFill>
                  <a:schemeClr val="tx1"/>
                </a:solidFill>
                <a:latin typeface="+mj-lt"/>
                <a:ea typeface="+mj-ea"/>
                <a:cs typeface="+mj-cs"/>
              </a:rPr>
              <a:t>Dashboard- Pie Chart shows the highest launch success ratio</a:t>
            </a:r>
          </a:p>
        </p:txBody>
      </p:sp>
      <p:sp>
        <p:nvSpPr>
          <p:cNvPr id="8" name="Slide Number Placeholder 1">
            <a:extLst>
              <a:ext uri="{FF2B5EF4-FFF2-40B4-BE49-F238E27FC236}">
                <a16:creationId xmlns:a16="http://schemas.microsoft.com/office/drawing/2014/main" id="{320DD9DB-DC08-0676-8C83-F34BE5838F2E}"/>
              </a:ext>
            </a:extLst>
          </p:cNvPr>
          <p:cNvSpPr>
            <a:spLocks noGrp="1"/>
          </p:cNvSpPr>
          <p:nvPr>
            <p:ph type="sldNum" sz="quarter" idx="12"/>
          </p:nvPr>
        </p:nvSpPr>
        <p:spPr>
          <a:xfrm>
            <a:off x="10925174" y="6356350"/>
            <a:ext cx="428625" cy="365125"/>
          </a:xfrm>
        </p:spPr>
        <p:txBody>
          <a:bodyPr vert="horz" lIns="91440" tIns="45720" rIns="91440" bIns="45720" rtlCol="0" anchor="ctr">
            <a:normAutofit/>
          </a:bodyPr>
          <a:lstStyle/>
          <a:p>
            <a:pPr>
              <a:spcAft>
                <a:spcPts val="600"/>
              </a:spcAft>
            </a:pPr>
            <a:fld id="{A190C97C-0095-2443-AC12-FA4CBA4ACD4D}" type="slidenum">
              <a:rPr lang="en-US">
                <a:solidFill>
                  <a:schemeClr val="bg1">
                    <a:alpha val="80000"/>
                  </a:schemeClr>
                </a:solidFill>
              </a:rPr>
              <a:pPr>
                <a:spcAft>
                  <a:spcPts val="600"/>
                </a:spcAft>
              </a:pPr>
              <a:t>44</a:t>
            </a:fld>
            <a:endParaRPr lang="en-US">
              <a:solidFill>
                <a:schemeClr val="bg1">
                  <a:alpha val="80000"/>
                </a:schemeClr>
              </a:solidFill>
            </a:endParaRPr>
          </a:p>
        </p:txBody>
      </p:sp>
      <p:sp>
        <p:nvSpPr>
          <p:cNvPr id="9" name="TextBox 8">
            <a:extLst>
              <a:ext uri="{FF2B5EF4-FFF2-40B4-BE49-F238E27FC236}">
                <a16:creationId xmlns:a16="http://schemas.microsoft.com/office/drawing/2014/main" id="{2BBD3BF1-0132-69DD-DF59-1ACF97502305}"/>
              </a:ext>
            </a:extLst>
          </p:cNvPr>
          <p:cNvSpPr txBox="1"/>
          <p:nvPr/>
        </p:nvSpPr>
        <p:spPr>
          <a:xfrm>
            <a:off x="1389888" y="3623918"/>
            <a:ext cx="2450592" cy="1477328"/>
          </a:xfrm>
          <a:prstGeom prst="rect">
            <a:avLst/>
          </a:prstGeom>
          <a:noFill/>
        </p:spPr>
        <p:txBody>
          <a:bodyPr wrap="square" rtlCol="0">
            <a:spAutoFit/>
          </a:bodyPr>
          <a:lstStyle/>
          <a:p>
            <a:r>
              <a:rPr lang="en-US" dirty="0"/>
              <a:t>Payload mass vs outcome for all launch sites according to different selected payload mass </a:t>
            </a:r>
          </a:p>
        </p:txBody>
      </p:sp>
      <p:pic>
        <p:nvPicPr>
          <p:cNvPr id="14" name="Picture 13" descr="Chart&#10;&#10;Description automatically generated">
            <a:extLst>
              <a:ext uri="{FF2B5EF4-FFF2-40B4-BE49-F238E27FC236}">
                <a16:creationId xmlns:a16="http://schemas.microsoft.com/office/drawing/2014/main" id="{394F6ACA-6FF8-F69C-1284-78D4D33C0298}"/>
              </a:ext>
            </a:extLst>
          </p:cNvPr>
          <p:cNvPicPr>
            <a:picLocks noChangeAspect="1"/>
          </p:cNvPicPr>
          <p:nvPr/>
        </p:nvPicPr>
        <p:blipFill>
          <a:blip r:embed="rId3"/>
          <a:stretch>
            <a:fillRect/>
          </a:stretch>
        </p:blipFill>
        <p:spPr>
          <a:xfrm>
            <a:off x="6254698" y="136525"/>
            <a:ext cx="5781357" cy="3058563"/>
          </a:xfrm>
          <a:prstGeom prst="rect">
            <a:avLst/>
          </a:prstGeom>
        </p:spPr>
      </p:pic>
      <p:pic>
        <p:nvPicPr>
          <p:cNvPr id="16" name="Picture 15" descr="Chart, bubble chart&#10;&#10;Description automatically generated">
            <a:extLst>
              <a:ext uri="{FF2B5EF4-FFF2-40B4-BE49-F238E27FC236}">
                <a16:creationId xmlns:a16="http://schemas.microsoft.com/office/drawing/2014/main" id="{A91D5887-8F28-2C4F-0A1D-EC92D9A1C2B1}"/>
              </a:ext>
            </a:extLst>
          </p:cNvPr>
          <p:cNvPicPr>
            <a:picLocks noChangeAspect="1"/>
          </p:cNvPicPr>
          <p:nvPr/>
        </p:nvPicPr>
        <p:blipFill>
          <a:blip r:embed="rId4"/>
          <a:stretch>
            <a:fillRect/>
          </a:stretch>
        </p:blipFill>
        <p:spPr>
          <a:xfrm>
            <a:off x="6254699" y="3195088"/>
            <a:ext cx="5781356" cy="324432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7E6743-BB37-84B7-F009-85538C429E5E}"/>
              </a:ext>
            </a:extLst>
          </p:cNvPr>
          <p:cNvSpPr>
            <a:spLocks noGrp="1"/>
          </p:cNvSpPr>
          <p:nvPr>
            <p:ph type="sldNum" sz="quarter" idx="12"/>
          </p:nvPr>
        </p:nvSpPr>
        <p:spPr/>
        <p:txBody>
          <a:bodyPr/>
          <a:lstStyle/>
          <a:p>
            <a:fld id="{A190C97C-0095-2443-AC12-FA4CBA4ACD4D}" type="slidenum">
              <a:rPr lang="en-US" smtClean="0"/>
              <a:t>45</a:t>
            </a:fld>
            <a:endParaRPr lang="en-US"/>
          </a:p>
        </p:txBody>
      </p:sp>
      <p:sp>
        <p:nvSpPr>
          <p:cNvPr id="3" name="Slide Number Placeholder 1">
            <a:extLst>
              <a:ext uri="{FF2B5EF4-FFF2-40B4-BE49-F238E27FC236}">
                <a16:creationId xmlns:a16="http://schemas.microsoft.com/office/drawing/2014/main" id="{C816A570-7D3E-FAEB-7DC4-A7EADC1A1DD7}"/>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45</a:t>
            </a:fld>
            <a:endParaRPr lang="en-US"/>
          </a:p>
        </p:txBody>
      </p:sp>
      <p:sp>
        <p:nvSpPr>
          <p:cNvPr id="4" name="Slide Number Placeholder 1">
            <a:extLst>
              <a:ext uri="{FF2B5EF4-FFF2-40B4-BE49-F238E27FC236}">
                <a16:creationId xmlns:a16="http://schemas.microsoft.com/office/drawing/2014/main" id="{962BCEC7-A7CA-1B47-9508-A41C6C89EF91}"/>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45</a:t>
            </a:fld>
            <a:endParaRPr lang="en-US"/>
          </a:p>
        </p:txBody>
      </p:sp>
      <p:sp>
        <p:nvSpPr>
          <p:cNvPr id="5" name="Slide Number Placeholder 1">
            <a:extLst>
              <a:ext uri="{FF2B5EF4-FFF2-40B4-BE49-F238E27FC236}">
                <a16:creationId xmlns:a16="http://schemas.microsoft.com/office/drawing/2014/main" id="{ADFD7939-1563-C79C-78B9-621BE1B75B41}"/>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45</a:t>
            </a:fld>
            <a:endParaRPr lang="en-US"/>
          </a:p>
        </p:txBody>
      </p:sp>
      <p:sp useBgFill="1">
        <p:nvSpPr>
          <p:cNvPr id="6" name="Rectangle 5">
            <a:extLst>
              <a:ext uri="{FF2B5EF4-FFF2-40B4-BE49-F238E27FC236}">
                <a16:creationId xmlns:a16="http://schemas.microsoft.com/office/drawing/2014/main" id="{12DA753F-94ED-429A-086E-364D48B85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 y="15240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itle 1">
            <a:extLst>
              <a:ext uri="{FF2B5EF4-FFF2-40B4-BE49-F238E27FC236}">
                <a16:creationId xmlns:a16="http://schemas.microsoft.com/office/drawing/2014/main" id="{D38BBBE9-AA53-493E-A3C8-EAAB3A730365}"/>
              </a:ext>
            </a:extLst>
          </p:cNvPr>
          <p:cNvSpPr txBox="1">
            <a:spLocks/>
          </p:cNvSpPr>
          <p:nvPr/>
        </p:nvSpPr>
        <p:spPr>
          <a:xfrm>
            <a:off x="990600" y="2717653"/>
            <a:ext cx="5969983" cy="27990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mn-lt"/>
              </a:rPr>
              <a:t>Predictive Analysis Classification  </a:t>
            </a:r>
          </a:p>
        </p:txBody>
      </p:sp>
      <p:sp>
        <p:nvSpPr>
          <p:cNvPr id="8" name="Freeform: Shape 1032">
            <a:extLst>
              <a:ext uri="{FF2B5EF4-FFF2-40B4-BE49-F238E27FC236}">
                <a16:creationId xmlns:a16="http://schemas.microsoft.com/office/drawing/2014/main" id="{C1A067AC-FE4B-DAF4-5E5F-6E39C5308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51057" y="15240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DFB96E1A-82D7-D1E5-D899-6C68684E4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0585" y="35763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Image result for rocket cartoon">
            <a:extLst>
              <a:ext uri="{FF2B5EF4-FFF2-40B4-BE49-F238E27FC236}">
                <a16:creationId xmlns:a16="http://schemas.microsoft.com/office/drawing/2014/main" id="{E6832069-EE0C-6180-9A60-ED46877AD99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39584" y="13688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noFill/>
          <a:extLst>
            <a:ext uri="{909E8E84-426E-40DD-AFC4-6F175D3DCCD1}">
              <a14:hiddenFill xmlns:a14="http://schemas.microsoft.com/office/drawing/2010/main">
                <a:solidFill>
                  <a:srgbClr val="FFFFFF"/>
                </a:solidFill>
              </a14:hiddenFill>
            </a:ext>
          </a:extLst>
        </p:spPr>
      </p:pic>
      <p:sp>
        <p:nvSpPr>
          <p:cNvPr id="11" name="Freeform: Shape 1036">
            <a:extLst>
              <a:ext uri="{FF2B5EF4-FFF2-40B4-BE49-F238E27FC236}">
                <a16:creationId xmlns:a16="http://schemas.microsoft.com/office/drawing/2014/main" id="{F0BB510E-EBFB-48EB-81D9-EE712DF6A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2002" y="15240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2" name="Straight Connector 11">
            <a:extLst>
              <a:ext uri="{FF2B5EF4-FFF2-40B4-BE49-F238E27FC236}">
                <a16:creationId xmlns:a16="http://schemas.microsoft.com/office/drawing/2014/main" id="{3E26A130-4A1C-195B-841E-C010CEA4F3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91145" y="11803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3" name="Freeform: Shape 1040">
            <a:extLst>
              <a:ext uri="{FF2B5EF4-FFF2-40B4-BE49-F238E27FC236}">
                <a16:creationId xmlns:a16="http://schemas.microsoft.com/office/drawing/2014/main" id="{96497835-0C44-C88F-5459-D09FB180A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608980" y="53190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14" name="Freeform: Shape 1042">
            <a:extLst>
              <a:ext uri="{FF2B5EF4-FFF2-40B4-BE49-F238E27FC236}">
                <a16:creationId xmlns:a16="http://schemas.microsoft.com/office/drawing/2014/main" id="{DE6D1378-C8A1-6C4C-F9E4-6F9AF3AC9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1927" y="61861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044">
            <a:extLst>
              <a:ext uri="{FF2B5EF4-FFF2-40B4-BE49-F238E27FC236}">
                <a16:creationId xmlns:a16="http://schemas.microsoft.com/office/drawing/2014/main" id="{87730B78-0776-721E-0B64-43B787A9E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4096" y="56715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6" name="Slide Number Placeholder 14">
            <a:extLst>
              <a:ext uri="{FF2B5EF4-FFF2-40B4-BE49-F238E27FC236}">
                <a16:creationId xmlns:a16="http://schemas.microsoft.com/office/drawing/2014/main" id="{126E3252-07EC-CA50-81A3-D360250456D0}"/>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45</a:t>
            </a:fld>
            <a:endParaRPr lang="en-US"/>
          </a:p>
        </p:txBody>
      </p:sp>
    </p:spTree>
    <p:extLst>
      <p:ext uri="{BB962C8B-B14F-4D97-AF65-F5344CB8AC3E}">
        <p14:creationId xmlns:p14="http://schemas.microsoft.com/office/powerpoint/2010/main" val="3867983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9FD08A-9BD6-E3DA-9784-BB6A083F65C2}"/>
              </a:ext>
            </a:extLst>
          </p:cNvPr>
          <p:cNvSpPr>
            <a:spLocks noGrp="1"/>
          </p:cNvSpPr>
          <p:nvPr>
            <p:ph type="sldNum" sz="quarter" idx="12"/>
          </p:nvPr>
        </p:nvSpPr>
        <p:spPr/>
        <p:txBody>
          <a:bodyPr/>
          <a:lstStyle/>
          <a:p>
            <a:fld id="{A190C97C-0095-2443-AC12-FA4CBA4ACD4D}" type="slidenum">
              <a:rPr lang="en-US" smtClean="0"/>
              <a:t>46</a:t>
            </a:fld>
            <a:endParaRPr lang="en-US"/>
          </a:p>
        </p:txBody>
      </p:sp>
      <p:sp>
        <p:nvSpPr>
          <p:cNvPr id="3" name="Slide Number Placeholder 1">
            <a:extLst>
              <a:ext uri="{FF2B5EF4-FFF2-40B4-BE49-F238E27FC236}">
                <a16:creationId xmlns:a16="http://schemas.microsoft.com/office/drawing/2014/main" id="{15DCE695-7F4B-95C2-C614-58E49924ED5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46</a:t>
            </a:fld>
            <a:endParaRPr lang="en-US"/>
          </a:p>
        </p:txBody>
      </p:sp>
      <p:sp>
        <p:nvSpPr>
          <p:cNvPr id="4" name="Slide Number Placeholder 3">
            <a:extLst>
              <a:ext uri="{FF2B5EF4-FFF2-40B4-BE49-F238E27FC236}">
                <a16:creationId xmlns:a16="http://schemas.microsoft.com/office/drawing/2014/main" id="{279E8F07-0C5B-22CA-1F88-6B38918D2481}"/>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46</a:t>
            </a:fld>
            <a:endParaRPr lang="en-US"/>
          </a:p>
        </p:txBody>
      </p:sp>
      <p:sp>
        <p:nvSpPr>
          <p:cNvPr id="5" name="Slide Number Placeholder 3">
            <a:extLst>
              <a:ext uri="{FF2B5EF4-FFF2-40B4-BE49-F238E27FC236}">
                <a16:creationId xmlns:a16="http://schemas.microsoft.com/office/drawing/2014/main" id="{E5B4CBD0-207C-FE86-1AF9-EAA19A1554F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46</a:t>
            </a:fld>
            <a:endParaRPr lang="en-US"/>
          </a:p>
        </p:txBody>
      </p:sp>
      <p:sp>
        <p:nvSpPr>
          <p:cNvPr id="6" name="Slide Number Placeholder 3">
            <a:extLst>
              <a:ext uri="{FF2B5EF4-FFF2-40B4-BE49-F238E27FC236}">
                <a16:creationId xmlns:a16="http://schemas.microsoft.com/office/drawing/2014/main" id="{1B38728E-4CFF-1635-39C4-0247FBB7CD1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46</a:t>
            </a:fld>
            <a:endParaRPr lang="en-US"/>
          </a:p>
        </p:txBody>
      </p:sp>
      <p:sp>
        <p:nvSpPr>
          <p:cNvPr id="7" name="Rounded Rectangle 6">
            <a:extLst>
              <a:ext uri="{FF2B5EF4-FFF2-40B4-BE49-F238E27FC236}">
                <a16:creationId xmlns:a16="http://schemas.microsoft.com/office/drawing/2014/main" id="{4E6DCE87-5B80-8EBB-D207-4556E0DD6217}"/>
              </a:ext>
            </a:extLst>
          </p:cNvPr>
          <p:cNvSpPr/>
          <p:nvPr/>
        </p:nvSpPr>
        <p:spPr>
          <a:xfrm>
            <a:off x="573308" y="5019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latin typeface="Abadi"/>
              </a:rPr>
              <a:t>				Classification Accuracy</a:t>
            </a:r>
            <a:endParaRPr lang="en-US" sz="3200" dirty="0">
              <a:solidFill>
                <a:schemeClr val="bg1"/>
              </a:solidFill>
            </a:endParaRPr>
          </a:p>
        </p:txBody>
      </p:sp>
      <p:sp>
        <p:nvSpPr>
          <p:cNvPr id="8" name="Rounded Rectangle 7">
            <a:extLst>
              <a:ext uri="{FF2B5EF4-FFF2-40B4-BE49-F238E27FC236}">
                <a16:creationId xmlns:a16="http://schemas.microsoft.com/office/drawing/2014/main" id="{F0F33A23-46B1-72C2-6EF5-5BC7E0E2FB31}"/>
              </a:ext>
            </a:extLst>
          </p:cNvPr>
          <p:cNvSpPr/>
          <p:nvPr/>
        </p:nvSpPr>
        <p:spPr>
          <a:xfrm>
            <a:off x="573308" y="1444752"/>
            <a:ext cx="10909005" cy="482845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a:t>
            </a:r>
          </a:p>
        </p:txBody>
      </p:sp>
      <p:sp>
        <p:nvSpPr>
          <p:cNvPr id="9" name="Slide Number Placeholder 19">
            <a:extLst>
              <a:ext uri="{FF2B5EF4-FFF2-40B4-BE49-F238E27FC236}">
                <a16:creationId xmlns:a16="http://schemas.microsoft.com/office/drawing/2014/main" id="{8DC93315-82BB-6393-0772-1819DA030A38}"/>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46</a:t>
            </a:fld>
            <a:endParaRPr lang="en-US"/>
          </a:p>
        </p:txBody>
      </p:sp>
      <p:pic>
        <p:nvPicPr>
          <p:cNvPr id="14" name="Picture 13">
            <a:extLst>
              <a:ext uri="{FF2B5EF4-FFF2-40B4-BE49-F238E27FC236}">
                <a16:creationId xmlns:a16="http://schemas.microsoft.com/office/drawing/2014/main" id="{303E0F6A-F254-E921-33D4-2B0A24CCF556}"/>
              </a:ext>
            </a:extLst>
          </p:cNvPr>
          <p:cNvPicPr>
            <a:picLocks noChangeAspect="1"/>
          </p:cNvPicPr>
          <p:nvPr/>
        </p:nvPicPr>
        <p:blipFill>
          <a:blip r:embed="rId2"/>
          <a:stretch>
            <a:fillRect/>
          </a:stretch>
        </p:blipFill>
        <p:spPr>
          <a:xfrm>
            <a:off x="1623828" y="5064950"/>
            <a:ext cx="8537942" cy="868017"/>
          </a:xfrm>
          <a:prstGeom prst="rect">
            <a:avLst/>
          </a:prstGeom>
        </p:spPr>
      </p:pic>
      <p:pic>
        <p:nvPicPr>
          <p:cNvPr id="18" name="Picture 17" descr="Table&#10;&#10;Description automatically generated">
            <a:extLst>
              <a:ext uri="{FF2B5EF4-FFF2-40B4-BE49-F238E27FC236}">
                <a16:creationId xmlns:a16="http://schemas.microsoft.com/office/drawing/2014/main" id="{8B378D76-33A1-E2B4-C48A-5F832DB77EC8}"/>
              </a:ext>
            </a:extLst>
          </p:cNvPr>
          <p:cNvPicPr>
            <a:picLocks noChangeAspect="1"/>
          </p:cNvPicPr>
          <p:nvPr/>
        </p:nvPicPr>
        <p:blipFill>
          <a:blip r:embed="rId3"/>
          <a:stretch>
            <a:fillRect/>
          </a:stretch>
        </p:blipFill>
        <p:spPr>
          <a:xfrm>
            <a:off x="1537441" y="1589421"/>
            <a:ext cx="4485315" cy="3008668"/>
          </a:xfrm>
          <a:prstGeom prst="rect">
            <a:avLst/>
          </a:prstGeom>
        </p:spPr>
      </p:pic>
      <p:sp>
        <p:nvSpPr>
          <p:cNvPr id="19" name="TextBox 18">
            <a:extLst>
              <a:ext uri="{FF2B5EF4-FFF2-40B4-BE49-F238E27FC236}">
                <a16:creationId xmlns:a16="http://schemas.microsoft.com/office/drawing/2014/main" id="{3DDD1797-BD03-5C65-315F-7D87CCB04F2D}"/>
              </a:ext>
            </a:extLst>
          </p:cNvPr>
          <p:cNvSpPr txBox="1"/>
          <p:nvPr/>
        </p:nvSpPr>
        <p:spPr>
          <a:xfrm>
            <a:off x="1623828" y="4614529"/>
            <a:ext cx="5010888" cy="369332"/>
          </a:xfrm>
          <a:prstGeom prst="rect">
            <a:avLst/>
          </a:prstGeom>
          <a:noFill/>
        </p:spPr>
        <p:txBody>
          <a:bodyPr wrap="square" rtlCol="0">
            <a:spAutoFit/>
          </a:bodyPr>
          <a:lstStyle/>
          <a:p>
            <a:pPr algn="just"/>
            <a:r>
              <a:rPr lang="en-US" dirty="0">
                <a:highlight>
                  <a:srgbClr val="000000"/>
                </a:highlight>
              </a:rPr>
              <a:t>The decision tree algorithm’s best parameters: </a:t>
            </a:r>
          </a:p>
        </p:txBody>
      </p:sp>
      <p:sp>
        <p:nvSpPr>
          <p:cNvPr id="20" name="TextBox 19">
            <a:extLst>
              <a:ext uri="{FF2B5EF4-FFF2-40B4-BE49-F238E27FC236}">
                <a16:creationId xmlns:a16="http://schemas.microsoft.com/office/drawing/2014/main" id="{9302BC60-070E-0962-CF7D-633AC8CF9498}"/>
              </a:ext>
            </a:extLst>
          </p:cNvPr>
          <p:cNvSpPr txBox="1"/>
          <p:nvPr/>
        </p:nvSpPr>
        <p:spPr>
          <a:xfrm>
            <a:off x="6445690" y="2306619"/>
            <a:ext cx="3886200" cy="1938992"/>
          </a:xfrm>
          <a:prstGeom prst="rect">
            <a:avLst/>
          </a:prstGeom>
          <a:noFill/>
        </p:spPr>
        <p:txBody>
          <a:bodyPr wrap="square" rtlCol="0">
            <a:spAutoFit/>
          </a:bodyPr>
          <a:lstStyle/>
          <a:p>
            <a:pPr algn="just"/>
            <a:r>
              <a:rPr lang="en-US" sz="2000" dirty="0">
                <a:highlight>
                  <a:srgbClr val="000000"/>
                </a:highlight>
              </a:rPr>
              <a:t>Four different classification algorithms are applied to dataset. According to the results, decision tree classifier slightly outperforms the other algorithms with a better accuracy.</a:t>
            </a:r>
          </a:p>
        </p:txBody>
      </p:sp>
    </p:spTree>
    <p:extLst>
      <p:ext uri="{BB962C8B-B14F-4D97-AF65-F5344CB8AC3E}">
        <p14:creationId xmlns:p14="http://schemas.microsoft.com/office/powerpoint/2010/main" val="3418317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1E612C16-3002-1D09-6405-8116D1D92126}"/>
              </a:ext>
            </a:extLst>
          </p:cNvPr>
          <p:cNvSpPr>
            <a:spLocks noGrp="1"/>
          </p:cNvSpPr>
          <p:nvPr>
            <p:ph type="sldNum" sz="quarter" idx="12"/>
          </p:nvPr>
        </p:nvSpPr>
        <p:spPr>
          <a:xfrm>
            <a:off x="8610600" y="6356350"/>
            <a:ext cx="2743200" cy="365125"/>
          </a:xfrm>
        </p:spPr>
        <p:txBody>
          <a:bodyPr/>
          <a:lstStyle/>
          <a:p>
            <a:fld id="{A190C97C-0095-2443-AC12-FA4CBA4ACD4D}" type="slidenum">
              <a:rPr lang="en-US" smtClean="0"/>
              <a:t>47</a:t>
            </a:fld>
            <a:endParaRPr lang="en-US"/>
          </a:p>
        </p:txBody>
      </p:sp>
      <p:sp>
        <p:nvSpPr>
          <p:cNvPr id="4" name="Slide Number Placeholder 1">
            <a:extLst>
              <a:ext uri="{FF2B5EF4-FFF2-40B4-BE49-F238E27FC236}">
                <a16:creationId xmlns:a16="http://schemas.microsoft.com/office/drawing/2014/main" id="{9E6A6DA9-68BD-F426-A87F-0EE924972A98}"/>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47</a:t>
            </a:fld>
            <a:endParaRPr lang="en-US"/>
          </a:p>
        </p:txBody>
      </p:sp>
      <p:sp>
        <p:nvSpPr>
          <p:cNvPr id="5" name="Slide Number Placeholder 3">
            <a:extLst>
              <a:ext uri="{FF2B5EF4-FFF2-40B4-BE49-F238E27FC236}">
                <a16:creationId xmlns:a16="http://schemas.microsoft.com/office/drawing/2014/main" id="{0BB2EDCA-AEDD-FED2-CEC8-70A7C978A7B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47</a:t>
            </a:fld>
            <a:endParaRPr lang="en-US"/>
          </a:p>
        </p:txBody>
      </p:sp>
      <p:sp>
        <p:nvSpPr>
          <p:cNvPr id="6" name="Slide Number Placeholder 3">
            <a:extLst>
              <a:ext uri="{FF2B5EF4-FFF2-40B4-BE49-F238E27FC236}">
                <a16:creationId xmlns:a16="http://schemas.microsoft.com/office/drawing/2014/main" id="{0E2A16F2-79E5-3EEC-FE4A-F87D2F6C50F7}"/>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47</a:t>
            </a:fld>
            <a:endParaRPr lang="en-US"/>
          </a:p>
        </p:txBody>
      </p:sp>
      <p:sp>
        <p:nvSpPr>
          <p:cNvPr id="7" name="Slide Number Placeholder 3">
            <a:extLst>
              <a:ext uri="{FF2B5EF4-FFF2-40B4-BE49-F238E27FC236}">
                <a16:creationId xmlns:a16="http://schemas.microsoft.com/office/drawing/2014/main" id="{73209EAD-79B4-89C1-68D1-7CAFF6B2CE6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47</a:t>
            </a:fld>
            <a:endParaRPr lang="en-US"/>
          </a:p>
        </p:txBody>
      </p:sp>
      <p:sp>
        <p:nvSpPr>
          <p:cNvPr id="8" name="Rounded Rectangle 7">
            <a:extLst>
              <a:ext uri="{FF2B5EF4-FFF2-40B4-BE49-F238E27FC236}">
                <a16:creationId xmlns:a16="http://schemas.microsoft.com/office/drawing/2014/main" id="{81343E64-7B7C-C84D-A3C7-D0A918CEC031}"/>
              </a:ext>
            </a:extLst>
          </p:cNvPr>
          <p:cNvSpPr/>
          <p:nvPr/>
        </p:nvSpPr>
        <p:spPr>
          <a:xfrm>
            <a:off x="573308" y="5019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latin typeface="Abadi"/>
              </a:rPr>
              <a:t>				Confusion Matrix</a:t>
            </a:r>
            <a:endParaRPr lang="en-US" sz="3200" dirty="0">
              <a:solidFill>
                <a:schemeClr val="bg1"/>
              </a:solidFill>
            </a:endParaRPr>
          </a:p>
        </p:txBody>
      </p:sp>
      <p:sp>
        <p:nvSpPr>
          <p:cNvPr id="9" name="Rounded Rectangle 8">
            <a:extLst>
              <a:ext uri="{FF2B5EF4-FFF2-40B4-BE49-F238E27FC236}">
                <a16:creationId xmlns:a16="http://schemas.microsoft.com/office/drawing/2014/main" id="{73537508-0B63-5D83-624F-6CE0CD1AFADF}"/>
              </a:ext>
            </a:extLst>
          </p:cNvPr>
          <p:cNvSpPr/>
          <p:nvPr/>
        </p:nvSpPr>
        <p:spPr>
          <a:xfrm>
            <a:off x="573308" y="1444752"/>
            <a:ext cx="10909005" cy="482845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a:t>
            </a:r>
          </a:p>
        </p:txBody>
      </p:sp>
      <p:sp>
        <p:nvSpPr>
          <p:cNvPr id="10" name="Slide Number Placeholder 19">
            <a:extLst>
              <a:ext uri="{FF2B5EF4-FFF2-40B4-BE49-F238E27FC236}">
                <a16:creationId xmlns:a16="http://schemas.microsoft.com/office/drawing/2014/main" id="{7FA78344-0732-D65F-A2B8-F0CF9380847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47</a:t>
            </a:fld>
            <a:endParaRPr lang="en-US"/>
          </a:p>
        </p:txBody>
      </p:sp>
      <p:pic>
        <p:nvPicPr>
          <p:cNvPr id="13" name="Picture 12" descr="Graphical user interface, application&#10;&#10;Description automatically generated">
            <a:extLst>
              <a:ext uri="{FF2B5EF4-FFF2-40B4-BE49-F238E27FC236}">
                <a16:creationId xmlns:a16="http://schemas.microsoft.com/office/drawing/2014/main" id="{E50E0625-086C-960B-9D8D-B2BD3F86FBCC}"/>
              </a:ext>
            </a:extLst>
          </p:cNvPr>
          <p:cNvPicPr>
            <a:picLocks noChangeAspect="1"/>
          </p:cNvPicPr>
          <p:nvPr/>
        </p:nvPicPr>
        <p:blipFill>
          <a:blip r:embed="rId2"/>
          <a:stretch>
            <a:fillRect/>
          </a:stretch>
        </p:blipFill>
        <p:spPr>
          <a:xfrm>
            <a:off x="6730872" y="1519597"/>
            <a:ext cx="3759456" cy="2888928"/>
          </a:xfrm>
          <a:prstGeom prst="rect">
            <a:avLst/>
          </a:prstGeom>
        </p:spPr>
      </p:pic>
      <p:sp>
        <p:nvSpPr>
          <p:cNvPr id="14" name="TextBox 13">
            <a:extLst>
              <a:ext uri="{FF2B5EF4-FFF2-40B4-BE49-F238E27FC236}">
                <a16:creationId xmlns:a16="http://schemas.microsoft.com/office/drawing/2014/main" id="{C10DA7D5-B6ED-B1DF-6D33-91D0C4B75C9E}"/>
              </a:ext>
            </a:extLst>
          </p:cNvPr>
          <p:cNvSpPr txBox="1"/>
          <p:nvPr/>
        </p:nvSpPr>
        <p:spPr>
          <a:xfrm>
            <a:off x="1212112" y="4529469"/>
            <a:ext cx="4526774" cy="1631216"/>
          </a:xfrm>
          <a:prstGeom prst="rect">
            <a:avLst/>
          </a:prstGeom>
          <a:noFill/>
        </p:spPr>
        <p:txBody>
          <a:bodyPr wrap="square" rtlCol="0">
            <a:spAutoFit/>
          </a:bodyPr>
          <a:lstStyle/>
          <a:p>
            <a:r>
              <a:rPr lang="en-US" sz="2000" dirty="0">
                <a:highlight>
                  <a:srgbClr val="000000"/>
                </a:highlight>
              </a:rPr>
              <a:t>The decision tree’s confusion matrix :</a:t>
            </a:r>
          </a:p>
          <a:p>
            <a:r>
              <a:rPr lang="en-US" sz="2000" dirty="0">
                <a:highlight>
                  <a:srgbClr val="000000"/>
                </a:highlight>
              </a:rPr>
              <a:t>Tree can distinguish between the different classes. It misclassified only two observations :</a:t>
            </a:r>
          </a:p>
          <a:p>
            <a:r>
              <a:rPr lang="en-US" sz="2000" dirty="0">
                <a:highlight>
                  <a:srgbClr val="000000"/>
                </a:highlight>
              </a:rPr>
              <a:t>1 FALSE NEGATIVE, 1 FALSE POSITIVE.</a:t>
            </a:r>
          </a:p>
        </p:txBody>
      </p:sp>
      <p:sp>
        <p:nvSpPr>
          <p:cNvPr id="16" name="TextBox 15">
            <a:extLst>
              <a:ext uri="{FF2B5EF4-FFF2-40B4-BE49-F238E27FC236}">
                <a16:creationId xmlns:a16="http://schemas.microsoft.com/office/drawing/2014/main" id="{6D540FC8-C1F1-201A-A25B-40513B0F348A}"/>
              </a:ext>
            </a:extLst>
          </p:cNvPr>
          <p:cNvSpPr txBox="1"/>
          <p:nvPr/>
        </p:nvSpPr>
        <p:spPr>
          <a:xfrm>
            <a:off x="6287384" y="4408525"/>
            <a:ext cx="4692503" cy="1631216"/>
          </a:xfrm>
          <a:prstGeom prst="rect">
            <a:avLst/>
          </a:prstGeom>
          <a:noFill/>
        </p:spPr>
        <p:txBody>
          <a:bodyPr wrap="square" rtlCol="0">
            <a:spAutoFit/>
          </a:bodyPr>
          <a:lstStyle/>
          <a:p>
            <a:r>
              <a:rPr lang="en-US" sz="2000" dirty="0">
                <a:highlight>
                  <a:srgbClr val="000000"/>
                </a:highlight>
              </a:rPr>
              <a:t>Other three algorithms’ confusion matrix :</a:t>
            </a:r>
          </a:p>
          <a:p>
            <a:r>
              <a:rPr lang="en-US" sz="2000" dirty="0">
                <a:highlight>
                  <a:srgbClr val="000000"/>
                </a:highlight>
              </a:rPr>
              <a:t>They misclassified three observations :</a:t>
            </a:r>
          </a:p>
          <a:p>
            <a:r>
              <a:rPr lang="en-US" sz="2000" dirty="0">
                <a:highlight>
                  <a:srgbClr val="000000"/>
                </a:highlight>
              </a:rPr>
              <a:t>3 FALSE POSITIVE. The main problem with these algorithms is that they are inclined to classify observations as positive. </a:t>
            </a:r>
          </a:p>
        </p:txBody>
      </p:sp>
      <p:pic>
        <p:nvPicPr>
          <p:cNvPr id="18" name="Picture 17" descr="A picture containing chart&#10;&#10;Description automatically generated">
            <a:extLst>
              <a:ext uri="{FF2B5EF4-FFF2-40B4-BE49-F238E27FC236}">
                <a16:creationId xmlns:a16="http://schemas.microsoft.com/office/drawing/2014/main" id="{390FFD57-AEE5-BE9A-2F0E-32A69A388BDB}"/>
              </a:ext>
            </a:extLst>
          </p:cNvPr>
          <p:cNvPicPr>
            <a:picLocks noChangeAspect="1"/>
          </p:cNvPicPr>
          <p:nvPr/>
        </p:nvPicPr>
        <p:blipFill>
          <a:blip r:embed="rId3"/>
          <a:stretch>
            <a:fillRect/>
          </a:stretch>
        </p:blipFill>
        <p:spPr>
          <a:xfrm>
            <a:off x="1106246" y="1519597"/>
            <a:ext cx="4018647" cy="3063395"/>
          </a:xfrm>
          <a:prstGeom prst="rect">
            <a:avLst/>
          </a:prstGeom>
        </p:spPr>
      </p:pic>
    </p:spTree>
    <p:extLst>
      <p:ext uri="{BB962C8B-B14F-4D97-AF65-F5344CB8AC3E}">
        <p14:creationId xmlns:p14="http://schemas.microsoft.com/office/powerpoint/2010/main" val="17290645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F7FE3B18-34EF-945C-3603-07C14B2BE032}"/>
              </a:ext>
            </a:extLst>
          </p:cNvPr>
          <p:cNvSpPr>
            <a:spLocks noGrp="1"/>
          </p:cNvSpPr>
          <p:nvPr>
            <p:ph type="sldNum" sz="quarter" idx="12"/>
          </p:nvPr>
        </p:nvSpPr>
        <p:spPr>
          <a:xfrm>
            <a:off x="8610600" y="6356350"/>
            <a:ext cx="2743200" cy="365125"/>
          </a:xfrm>
        </p:spPr>
        <p:txBody>
          <a:bodyPr/>
          <a:lstStyle/>
          <a:p>
            <a:fld id="{A190C97C-0095-2443-AC12-FA4CBA4ACD4D}" type="slidenum">
              <a:rPr lang="en-US" smtClean="0"/>
              <a:t>48</a:t>
            </a:fld>
            <a:endParaRPr lang="en-US"/>
          </a:p>
        </p:txBody>
      </p:sp>
      <p:sp>
        <p:nvSpPr>
          <p:cNvPr id="4" name="Slide Number Placeholder 1">
            <a:extLst>
              <a:ext uri="{FF2B5EF4-FFF2-40B4-BE49-F238E27FC236}">
                <a16:creationId xmlns:a16="http://schemas.microsoft.com/office/drawing/2014/main" id="{AE9C5B8A-886D-9FC1-FF90-11CC567CD0A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48</a:t>
            </a:fld>
            <a:endParaRPr lang="en-US"/>
          </a:p>
        </p:txBody>
      </p:sp>
      <p:sp>
        <p:nvSpPr>
          <p:cNvPr id="5" name="Slide Number Placeholder 3">
            <a:extLst>
              <a:ext uri="{FF2B5EF4-FFF2-40B4-BE49-F238E27FC236}">
                <a16:creationId xmlns:a16="http://schemas.microsoft.com/office/drawing/2014/main" id="{54A8B104-EB58-A4E0-E493-A9E5C5B2D31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48</a:t>
            </a:fld>
            <a:endParaRPr lang="en-US"/>
          </a:p>
        </p:txBody>
      </p:sp>
      <p:sp>
        <p:nvSpPr>
          <p:cNvPr id="6" name="Slide Number Placeholder 3">
            <a:extLst>
              <a:ext uri="{FF2B5EF4-FFF2-40B4-BE49-F238E27FC236}">
                <a16:creationId xmlns:a16="http://schemas.microsoft.com/office/drawing/2014/main" id="{5AB6C189-FCC1-D634-A30D-48CD49FD91D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48</a:t>
            </a:fld>
            <a:endParaRPr lang="en-US"/>
          </a:p>
        </p:txBody>
      </p:sp>
      <p:sp>
        <p:nvSpPr>
          <p:cNvPr id="7" name="Slide Number Placeholder 3">
            <a:extLst>
              <a:ext uri="{FF2B5EF4-FFF2-40B4-BE49-F238E27FC236}">
                <a16:creationId xmlns:a16="http://schemas.microsoft.com/office/drawing/2014/main" id="{3FEDAA16-1299-C2C5-AA1C-8A1737FF6B72}"/>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48</a:t>
            </a:fld>
            <a:endParaRPr lang="en-US"/>
          </a:p>
        </p:txBody>
      </p:sp>
      <p:sp>
        <p:nvSpPr>
          <p:cNvPr id="8" name="Rounded Rectangle 7">
            <a:extLst>
              <a:ext uri="{FF2B5EF4-FFF2-40B4-BE49-F238E27FC236}">
                <a16:creationId xmlns:a16="http://schemas.microsoft.com/office/drawing/2014/main" id="{DAF8AC9D-A8E2-10C5-B6CD-9A3163B5F2F4}"/>
              </a:ext>
            </a:extLst>
          </p:cNvPr>
          <p:cNvSpPr/>
          <p:nvPr/>
        </p:nvSpPr>
        <p:spPr>
          <a:xfrm>
            <a:off x="573308" y="5019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latin typeface="Abadi"/>
              </a:rPr>
              <a:t>					Conclusions</a:t>
            </a:r>
            <a:endParaRPr lang="en-US" sz="3200" dirty="0">
              <a:solidFill>
                <a:schemeClr val="bg1"/>
              </a:solidFill>
            </a:endParaRPr>
          </a:p>
        </p:txBody>
      </p:sp>
      <p:sp>
        <p:nvSpPr>
          <p:cNvPr id="9" name="Rounded Rectangle 8">
            <a:extLst>
              <a:ext uri="{FF2B5EF4-FFF2-40B4-BE49-F238E27FC236}">
                <a16:creationId xmlns:a16="http://schemas.microsoft.com/office/drawing/2014/main" id="{DF31EEA2-9F96-F63B-773C-77A7D559F7FC}"/>
              </a:ext>
            </a:extLst>
          </p:cNvPr>
          <p:cNvSpPr/>
          <p:nvPr/>
        </p:nvSpPr>
        <p:spPr>
          <a:xfrm>
            <a:off x="3955312" y="1355164"/>
            <a:ext cx="7527001" cy="482845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bg1"/>
                </a:solidFill>
              </a:rPr>
              <a:t>According to the datasets, we can conclude that:</a:t>
            </a:r>
          </a:p>
          <a:p>
            <a:pPr marL="342900" indent="-342900">
              <a:buFont typeface="Wingdings" pitchFamily="2" charset="2"/>
              <a:buChar char="ü"/>
            </a:pPr>
            <a:r>
              <a:rPr lang="en-US" sz="2000" dirty="0">
                <a:solidFill>
                  <a:schemeClr val="bg1"/>
                </a:solidFill>
              </a:rPr>
              <a:t>The larger the flight amount at a launch site, the greater the success rate at a launch site.</a:t>
            </a:r>
          </a:p>
          <a:p>
            <a:pPr marL="342900" indent="-342900">
              <a:buFont typeface="Wingdings" pitchFamily="2" charset="2"/>
              <a:buChar char="ü"/>
            </a:pPr>
            <a:r>
              <a:rPr lang="en-US" sz="2000" dirty="0">
                <a:solidFill>
                  <a:schemeClr val="bg1"/>
                </a:solidFill>
              </a:rPr>
              <a:t>The number of successful launches has been increasing over the years.</a:t>
            </a:r>
          </a:p>
          <a:p>
            <a:pPr marL="342900" indent="-342900">
              <a:buFont typeface="Wingdings" pitchFamily="2" charset="2"/>
              <a:buChar char="ü"/>
            </a:pPr>
            <a:r>
              <a:rPr lang="en-US" sz="2000" dirty="0">
                <a:solidFill>
                  <a:schemeClr val="bg1"/>
                </a:solidFill>
              </a:rPr>
              <a:t>A heavier payload mass may result in a reduced number of successful launches. </a:t>
            </a:r>
          </a:p>
          <a:p>
            <a:pPr marL="342900" indent="-342900">
              <a:buFont typeface="Wingdings" pitchFamily="2" charset="2"/>
              <a:buChar char="ü"/>
            </a:pPr>
            <a:r>
              <a:rPr lang="en-US" sz="2000" dirty="0">
                <a:solidFill>
                  <a:schemeClr val="bg1"/>
                </a:solidFill>
              </a:rPr>
              <a:t>The orbits with the best success rates are GEO, HEO, SSO, ES-L1.</a:t>
            </a:r>
          </a:p>
          <a:p>
            <a:pPr marL="342900" indent="-342900">
              <a:buFont typeface="Wingdings" pitchFamily="2" charset="2"/>
              <a:buChar char="ü"/>
            </a:pPr>
            <a:r>
              <a:rPr lang="en-US" sz="2000" dirty="0">
                <a:solidFill>
                  <a:schemeClr val="bg1"/>
                </a:solidFill>
              </a:rPr>
              <a:t>KSC LC-39A had the most successful launches of any sites.</a:t>
            </a:r>
          </a:p>
          <a:p>
            <a:pPr marL="342900" indent="-342900">
              <a:buFont typeface="Wingdings" pitchFamily="2" charset="2"/>
              <a:buChar char="ü"/>
            </a:pPr>
            <a:r>
              <a:rPr lang="en-US" sz="2000" dirty="0">
                <a:solidFill>
                  <a:schemeClr val="bg1"/>
                </a:solidFill>
              </a:rPr>
              <a:t>Decision tree classifier slightly outperforms the other algorithms with a better accuracy. For example: the accuracy of decision tree algorithm is .88, but  the accuracy of other three algorithm are identical (.83).</a:t>
            </a:r>
          </a:p>
        </p:txBody>
      </p:sp>
      <p:sp>
        <p:nvSpPr>
          <p:cNvPr id="10" name="Slide Number Placeholder 19">
            <a:extLst>
              <a:ext uri="{FF2B5EF4-FFF2-40B4-BE49-F238E27FC236}">
                <a16:creationId xmlns:a16="http://schemas.microsoft.com/office/drawing/2014/main" id="{8B62EA93-91C4-47F9-3BB2-1CD1B74D6F9D}"/>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48</a:t>
            </a:fld>
            <a:endParaRPr lang="en-US"/>
          </a:p>
        </p:txBody>
      </p:sp>
      <p:pic>
        <p:nvPicPr>
          <p:cNvPr id="31746" name="Picture 2" descr="Conclusion Icons – Download for Free in PNG and SVG">
            <a:extLst>
              <a:ext uri="{FF2B5EF4-FFF2-40B4-BE49-F238E27FC236}">
                <a16:creationId xmlns:a16="http://schemas.microsoft.com/office/drawing/2014/main" id="{CC942A6D-0715-68DA-32CB-00A0CF0ABD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373" b="7695"/>
          <a:stretch/>
        </p:blipFill>
        <p:spPr bwMode="auto">
          <a:xfrm>
            <a:off x="573308" y="1991392"/>
            <a:ext cx="3190618" cy="3282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090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FC019432-6AA0-3667-DDE2-3406ED8CEC4F}"/>
              </a:ext>
            </a:extLst>
          </p:cNvPr>
          <p:cNvSpPr>
            <a:spLocks noGrp="1"/>
          </p:cNvSpPr>
          <p:nvPr>
            <p:ph type="sldNum" sz="quarter" idx="12"/>
          </p:nvPr>
        </p:nvSpPr>
        <p:spPr>
          <a:xfrm>
            <a:off x="8610600" y="6356350"/>
            <a:ext cx="2743200" cy="365125"/>
          </a:xfrm>
        </p:spPr>
        <p:txBody>
          <a:bodyPr/>
          <a:lstStyle/>
          <a:p>
            <a:fld id="{A190C97C-0095-2443-AC12-FA4CBA4ACD4D}" type="slidenum">
              <a:rPr lang="en-US" smtClean="0"/>
              <a:t>49</a:t>
            </a:fld>
            <a:endParaRPr lang="en-US"/>
          </a:p>
        </p:txBody>
      </p:sp>
      <p:sp>
        <p:nvSpPr>
          <p:cNvPr id="4" name="Slide Number Placeholder 1">
            <a:extLst>
              <a:ext uri="{FF2B5EF4-FFF2-40B4-BE49-F238E27FC236}">
                <a16:creationId xmlns:a16="http://schemas.microsoft.com/office/drawing/2014/main" id="{C860EBE9-87F2-5199-7D9F-F2451E86A363}"/>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49</a:t>
            </a:fld>
            <a:endParaRPr lang="en-US"/>
          </a:p>
        </p:txBody>
      </p:sp>
      <p:sp>
        <p:nvSpPr>
          <p:cNvPr id="5" name="Slide Number Placeholder 3">
            <a:extLst>
              <a:ext uri="{FF2B5EF4-FFF2-40B4-BE49-F238E27FC236}">
                <a16:creationId xmlns:a16="http://schemas.microsoft.com/office/drawing/2014/main" id="{84CC191A-D3F5-746E-39F3-3F85E97E785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49</a:t>
            </a:fld>
            <a:endParaRPr lang="en-US"/>
          </a:p>
        </p:txBody>
      </p:sp>
      <p:sp>
        <p:nvSpPr>
          <p:cNvPr id="6" name="Slide Number Placeholder 3">
            <a:extLst>
              <a:ext uri="{FF2B5EF4-FFF2-40B4-BE49-F238E27FC236}">
                <a16:creationId xmlns:a16="http://schemas.microsoft.com/office/drawing/2014/main" id="{4583DD03-9EDD-FCD0-1F01-E0526879B497}"/>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49</a:t>
            </a:fld>
            <a:endParaRPr lang="en-US"/>
          </a:p>
        </p:txBody>
      </p:sp>
      <p:sp>
        <p:nvSpPr>
          <p:cNvPr id="7" name="Slide Number Placeholder 3">
            <a:extLst>
              <a:ext uri="{FF2B5EF4-FFF2-40B4-BE49-F238E27FC236}">
                <a16:creationId xmlns:a16="http://schemas.microsoft.com/office/drawing/2014/main" id="{87FD0AB8-BF8B-5537-1C2F-E75A24D136F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49</a:t>
            </a:fld>
            <a:endParaRPr lang="en-US"/>
          </a:p>
        </p:txBody>
      </p:sp>
      <p:sp>
        <p:nvSpPr>
          <p:cNvPr id="8" name="Rounded Rectangle 7">
            <a:extLst>
              <a:ext uri="{FF2B5EF4-FFF2-40B4-BE49-F238E27FC236}">
                <a16:creationId xmlns:a16="http://schemas.microsoft.com/office/drawing/2014/main" id="{491BEB34-3974-EFAE-2654-C3BAE734C20C}"/>
              </a:ext>
            </a:extLst>
          </p:cNvPr>
          <p:cNvSpPr/>
          <p:nvPr/>
        </p:nvSpPr>
        <p:spPr>
          <a:xfrm>
            <a:off x="573308" y="50195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latin typeface="Abadi"/>
              </a:rPr>
              <a:t>					Appendix</a:t>
            </a:r>
            <a:endParaRPr lang="en-US" sz="3200" dirty="0">
              <a:solidFill>
                <a:schemeClr val="bg1"/>
              </a:solidFill>
            </a:endParaRPr>
          </a:p>
        </p:txBody>
      </p:sp>
      <p:sp>
        <p:nvSpPr>
          <p:cNvPr id="9" name="Rounded Rectangle 8">
            <a:hlinkClick r:id="rId2" highlightClick="1"/>
            <a:extLst>
              <a:ext uri="{FF2B5EF4-FFF2-40B4-BE49-F238E27FC236}">
                <a16:creationId xmlns:a16="http://schemas.microsoft.com/office/drawing/2014/main" id="{7E5574FB-CCF1-BF29-BADD-95895C86AAC2}"/>
              </a:ext>
            </a:extLst>
          </p:cNvPr>
          <p:cNvSpPr/>
          <p:nvPr/>
        </p:nvSpPr>
        <p:spPr>
          <a:xfrm>
            <a:off x="573308" y="1444752"/>
            <a:ext cx="10909005" cy="482845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r>
              <a:rPr lang="en-US" sz="2200" dirty="0">
                <a:solidFill>
                  <a:schemeClr val="accent3">
                    <a:lumMod val="25000"/>
                  </a:schemeClr>
                </a:solidFill>
                <a:latin typeface="Abadi" panose="020B0604020104020204" pitchFamily="34" charset="0"/>
              </a:rPr>
              <a:t>All relevant assets like Python, SQL queries, charts, </a:t>
            </a:r>
          </a:p>
          <a:p>
            <a:pPr>
              <a:lnSpc>
                <a:spcPct val="100000"/>
              </a:lnSpc>
              <a:spcBef>
                <a:spcPts val="1400"/>
              </a:spcBef>
            </a:pPr>
            <a:r>
              <a:rPr lang="en-US" sz="2200" dirty="0">
                <a:solidFill>
                  <a:schemeClr val="accent3">
                    <a:lumMod val="25000"/>
                  </a:schemeClr>
                </a:solidFill>
                <a:latin typeface="Abadi" panose="020B0604020104020204" pitchFamily="34" charset="0"/>
              </a:rPr>
              <a:t>and data sets that you may have created during this </a:t>
            </a:r>
          </a:p>
          <a:p>
            <a:pPr>
              <a:lnSpc>
                <a:spcPct val="100000"/>
              </a:lnSpc>
              <a:spcBef>
                <a:spcPts val="1400"/>
              </a:spcBef>
            </a:pPr>
            <a:r>
              <a:rPr lang="en-US" sz="2200" dirty="0">
                <a:solidFill>
                  <a:schemeClr val="accent3">
                    <a:lumMod val="25000"/>
                  </a:schemeClr>
                </a:solidFill>
                <a:latin typeface="Abadi" panose="020B0604020104020204" pitchFamily="34" charset="0"/>
              </a:rPr>
              <a:t>project are available on my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account.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2"/>
              </a:rPr>
              <a:t>Link</a:t>
            </a:r>
            <a:endParaRPr lang="en-US" sz="2200" dirty="0">
              <a:solidFill>
                <a:schemeClr val="accent3">
                  <a:lumMod val="25000"/>
                </a:schemeClr>
              </a:solidFill>
              <a:latin typeface="Abadi" panose="020B0604020104020204" pitchFamily="34" charset="0"/>
            </a:endParaRPr>
          </a:p>
        </p:txBody>
      </p:sp>
      <p:sp>
        <p:nvSpPr>
          <p:cNvPr id="10" name="Slide Number Placeholder 19">
            <a:extLst>
              <a:ext uri="{FF2B5EF4-FFF2-40B4-BE49-F238E27FC236}">
                <a16:creationId xmlns:a16="http://schemas.microsoft.com/office/drawing/2014/main" id="{47FEFFEF-D2F8-0978-EDEA-1096AFC86BB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0C97C-0095-2443-AC12-FA4CBA4ACD4D}" type="slidenum">
              <a:rPr lang="en-US" smtClean="0"/>
              <a:pPr/>
              <a:t>49</a:t>
            </a:fld>
            <a:endParaRPr lang="en-US"/>
          </a:p>
        </p:txBody>
      </p:sp>
      <p:pic>
        <p:nvPicPr>
          <p:cNvPr id="32772" name="Picture 4" descr="Appendix Sign Paper Vector Images (over 160)">
            <a:extLst>
              <a:ext uri="{FF2B5EF4-FFF2-40B4-BE49-F238E27FC236}">
                <a16:creationId xmlns:a16="http://schemas.microsoft.com/office/drawing/2014/main" id="{7C34BE9C-DF46-555A-93FA-13E04BE0F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935" y="1968500"/>
            <a:ext cx="3056417" cy="3209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56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49A79-32EA-945B-E089-D753EC559D56}"/>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9CE866D8-3307-63B7-70D1-D8F6DD895EA5}"/>
              </a:ext>
            </a:extLst>
          </p:cNvPr>
          <p:cNvSpPr>
            <a:spLocks noGrp="1"/>
          </p:cNvSpPr>
          <p:nvPr>
            <p:ph type="body" idx="1"/>
          </p:nvPr>
        </p:nvSpPr>
        <p:spPr/>
        <p:txBody>
          <a:bodyPr/>
          <a:lstStyle/>
          <a:p>
            <a:endParaRPr lang="en-US" dirty="0"/>
          </a:p>
        </p:txBody>
      </p:sp>
      <p:sp useBgFill="1">
        <p:nvSpPr>
          <p:cNvPr id="4" name="Rectangle 3">
            <a:extLst>
              <a:ext uri="{FF2B5EF4-FFF2-40B4-BE49-F238E27FC236}">
                <a16:creationId xmlns:a16="http://schemas.microsoft.com/office/drawing/2014/main" id="{8AA33DC9-D997-1363-E0CB-B4CC170BC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itle 1">
            <a:extLst>
              <a:ext uri="{FF2B5EF4-FFF2-40B4-BE49-F238E27FC236}">
                <a16:creationId xmlns:a16="http://schemas.microsoft.com/office/drawing/2014/main" id="{AA3361E8-A8E5-70F5-94F0-FE637F78B6EC}"/>
              </a:ext>
            </a:extLst>
          </p:cNvPr>
          <p:cNvSpPr txBox="1">
            <a:spLocks/>
          </p:cNvSpPr>
          <p:nvPr/>
        </p:nvSpPr>
        <p:spPr>
          <a:xfrm>
            <a:off x="838200" y="2565253"/>
            <a:ext cx="5969983" cy="27990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mn-lt"/>
              </a:rPr>
              <a:t>Methodology</a:t>
            </a:r>
          </a:p>
        </p:txBody>
      </p:sp>
      <p:sp>
        <p:nvSpPr>
          <p:cNvPr id="6" name="Freeform: Shape 1032">
            <a:extLst>
              <a:ext uri="{FF2B5EF4-FFF2-40B4-BE49-F238E27FC236}">
                <a16:creationId xmlns:a16="http://schemas.microsoft.com/office/drawing/2014/main" id="{91073179-62E6-D845-F560-DD1EC9A33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Oval 7">
            <a:extLst>
              <a:ext uri="{FF2B5EF4-FFF2-40B4-BE49-F238E27FC236}">
                <a16:creationId xmlns:a16="http://schemas.microsoft.com/office/drawing/2014/main" id="{C06FF88F-3EF4-4FC9-2F42-B45B5AC31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Image result for rocket cartoon">
            <a:extLst>
              <a:ext uri="{FF2B5EF4-FFF2-40B4-BE49-F238E27FC236}">
                <a16:creationId xmlns:a16="http://schemas.microsoft.com/office/drawing/2014/main" id="{B9EDA28D-0A76-BAC7-51FD-9DAA886CC4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noFill/>
          <a:extLst>
            <a:ext uri="{909E8E84-426E-40DD-AFC4-6F175D3DCCD1}">
              <a14:hiddenFill xmlns:a14="http://schemas.microsoft.com/office/drawing/2010/main">
                <a:solidFill>
                  <a:srgbClr val="FFFFFF"/>
                </a:solidFill>
              </a14:hiddenFill>
            </a:ext>
          </a:extLst>
        </p:spPr>
      </p:pic>
      <p:sp>
        <p:nvSpPr>
          <p:cNvPr id="10" name="Freeform: Shape 1036">
            <a:extLst>
              <a:ext uri="{FF2B5EF4-FFF2-40B4-BE49-F238E27FC236}">
                <a16:creationId xmlns:a16="http://schemas.microsoft.com/office/drawing/2014/main" id="{8F474D81-D328-A7E9-CB80-EB8B1BE0E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1" name="Straight Connector 10">
            <a:extLst>
              <a:ext uri="{FF2B5EF4-FFF2-40B4-BE49-F238E27FC236}">
                <a16:creationId xmlns:a16="http://schemas.microsoft.com/office/drawing/2014/main" id="{F80AF363-3FE7-F7E5-F880-3C4269785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2" name="Freeform: Shape 1040">
            <a:extLst>
              <a:ext uri="{FF2B5EF4-FFF2-40B4-BE49-F238E27FC236}">
                <a16:creationId xmlns:a16="http://schemas.microsoft.com/office/drawing/2014/main" id="{C311EB47-384A-AC56-826E-3BE943A77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13" name="Freeform: Shape 1042">
            <a:extLst>
              <a:ext uri="{FF2B5EF4-FFF2-40B4-BE49-F238E27FC236}">
                <a16:creationId xmlns:a16="http://schemas.microsoft.com/office/drawing/2014/main" id="{1F96CDE7-FED1-08FB-25F3-70335605F3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044">
            <a:extLst>
              <a:ext uri="{FF2B5EF4-FFF2-40B4-BE49-F238E27FC236}">
                <a16:creationId xmlns:a16="http://schemas.microsoft.com/office/drawing/2014/main" id="{8F65EFC8-69E6-5D9F-6A9B-9C625254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5" name="Slide Number Placeholder 14">
            <a:extLst>
              <a:ext uri="{FF2B5EF4-FFF2-40B4-BE49-F238E27FC236}">
                <a16:creationId xmlns:a16="http://schemas.microsoft.com/office/drawing/2014/main" id="{E4048CA9-E234-F281-B646-982526B5DE07}"/>
              </a:ext>
            </a:extLst>
          </p:cNvPr>
          <p:cNvSpPr>
            <a:spLocks noGrp="1"/>
          </p:cNvSpPr>
          <p:nvPr>
            <p:ph type="sldNum" sz="quarter" idx="12"/>
          </p:nvPr>
        </p:nvSpPr>
        <p:spPr/>
        <p:txBody>
          <a:bodyPr/>
          <a:lstStyle/>
          <a:p>
            <a:fld id="{A190C97C-0095-2443-AC12-FA4CBA4ACD4D}" type="slidenum">
              <a:rPr lang="en-US" smtClean="0"/>
              <a:t>5</a:t>
            </a:fld>
            <a:endParaRPr lang="en-US"/>
          </a:p>
        </p:txBody>
      </p:sp>
    </p:spTree>
    <p:extLst>
      <p:ext uri="{BB962C8B-B14F-4D97-AF65-F5344CB8AC3E}">
        <p14:creationId xmlns:p14="http://schemas.microsoft.com/office/powerpoint/2010/main" val="11068977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42FD003C-2D76-E437-B940-26A44CB11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C99E360A-B694-75B0-CB5F-839436C053F1}"/>
              </a:ext>
            </a:extLst>
          </p:cNvPr>
          <p:cNvSpPr txBox="1">
            <a:spLocks/>
          </p:cNvSpPr>
          <p:nvPr/>
        </p:nvSpPr>
        <p:spPr>
          <a:xfrm>
            <a:off x="838200" y="2565253"/>
            <a:ext cx="5969983" cy="27990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mn-lt"/>
              </a:rPr>
              <a:t>Thank You!</a:t>
            </a:r>
          </a:p>
        </p:txBody>
      </p:sp>
      <p:sp>
        <p:nvSpPr>
          <p:cNvPr id="5" name="Freeform: Shape 1032">
            <a:extLst>
              <a:ext uri="{FF2B5EF4-FFF2-40B4-BE49-F238E27FC236}">
                <a16:creationId xmlns:a16="http://schemas.microsoft.com/office/drawing/2014/main" id="{EA05DC5D-5C5C-420A-14CB-FF6CBE23F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Oval 5">
            <a:extLst>
              <a:ext uri="{FF2B5EF4-FFF2-40B4-BE49-F238E27FC236}">
                <a16:creationId xmlns:a16="http://schemas.microsoft.com/office/drawing/2014/main" id="{2FE9794D-F673-4315-B617-D8BF3F3E9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Image result for rocket cartoon">
            <a:extLst>
              <a:ext uri="{FF2B5EF4-FFF2-40B4-BE49-F238E27FC236}">
                <a16:creationId xmlns:a16="http://schemas.microsoft.com/office/drawing/2014/main" id="{B2001A8D-A8BF-9800-20AC-C643305BEAE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noFill/>
          <a:extLst>
            <a:ext uri="{909E8E84-426E-40DD-AFC4-6F175D3DCCD1}">
              <a14:hiddenFill xmlns:a14="http://schemas.microsoft.com/office/drawing/2010/main">
                <a:solidFill>
                  <a:srgbClr val="FFFFFF"/>
                </a:solidFill>
              </a14:hiddenFill>
            </a:ext>
          </a:extLst>
        </p:spPr>
      </p:pic>
      <p:sp>
        <p:nvSpPr>
          <p:cNvPr id="8" name="Freeform: Shape 1036">
            <a:extLst>
              <a:ext uri="{FF2B5EF4-FFF2-40B4-BE49-F238E27FC236}">
                <a16:creationId xmlns:a16="http://schemas.microsoft.com/office/drawing/2014/main" id="{D0BD57BA-D5C8-5196-1F4D-4F3E7816C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D727D943-34D6-E1C6-6FE0-E48A093B0E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0" name="Freeform: Shape 1040">
            <a:extLst>
              <a:ext uri="{FF2B5EF4-FFF2-40B4-BE49-F238E27FC236}">
                <a16:creationId xmlns:a16="http://schemas.microsoft.com/office/drawing/2014/main" id="{6348F3E0-182B-E86A-472F-22FC5B2EA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11" name="Freeform: Shape 1042">
            <a:extLst>
              <a:ext uri="{FF2B5EF4-FFF2-40B4-BE49-F238E27FC236}">
                <a16:creationId xmlns:a16="http://schemas.microsoft.com/office/drawing/2014/main" id="{C87A251A-1375-8528-7BE3-D9DCBCC0B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044">
            <a:extLst>
              <a:ext uri="{FF2B5EF4-FFF2-40B4-BE49-F238E27FC236}">
                <a16:creationId xmlns:a16="http://schemas.microsoft.com/office/drawing/2014/main" id="{F95E1186-E729-47A3-0AC5-D1BDF0AC8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3" name="Slide Number Placeholder 14">
            <a:extLst>
              <a:ext uri="{FF2B5EF4-FFF2-40B4-BE49-F238E27FC236}">
                <a16:creationId xmlns:a16="http://schemas.microsoft.com/office/drawing/2014/main" id="{9A0919E8-1225-BD55-EA20-D219D09857E4}"/>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190C97C-0095-2443-AC12-FA4CBA4ACD4D}" type="slidenum">
              <a:rPr lang="en-US" smtClean="0"/>
              <a:pPr algn="r"/>
              <a:t>50</a:t>
            </a:fld>
            <a:endParaRPr lang="en-US" dirty="0"/>
          </a:p>
        </p:txBody>
      </p:sp>
    </p:spTree>
    <p:extLst>
      <p:ext uri="{BB962C8B-B14F-4D97-AF65-F5344CB8AC3E}">
        <p14:creationId xmlns:p14="http://schemas.microsoft.com/office/powerpoint/2010/main" val="43971392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46B4BBF7-5172-AF2F-C2D9-D3C4987386CF}"/>
              </a:ext>
            </a:extLst>
          </p:cNvPr>
          <p:cNvSpPr/>
          <p:nvPr/>
        </p:nvSpPr>
        <p:spPr>
          <a:xfrm>
            <a:off x="641496" y="58479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highlight>
                  <a:srgbClr val="F2F2F2"/>
                </a:highlight>
                <a:latin typeface="Abadi"/>
              </a:rPr>
              <a:t>Methodology</a:t>
            </a:r>
          </a:p>
        </p:txBody>
      </p:sp>
      <p:sp>
        <p:nvSpPr>
          <p:cNvPr id="5" name="Rounded Rectangle 4">
            <a:extLst>
              <a:ext uri="{FF2B5EF4-FFF2-40B4-BE49-F238E27FC236}">
                <a16:creationId xmlns:a16="http://schemas.microsoft.com/office/drawing/2014/main" id="{E36396C5-D79F-8CA3-12C4-F3791B1BAD70}"/>
              </a:ext>
            </a:extLst>
          </p:cNvPr>
          <p:cNvSpPr/>
          <p:nvPr/>
        </p:nvSpPr>
        <p:spPr>
          <a:xfrm>
            <a:off x="641497" y="1871330"/>
            <a:ext cx="10909005" cy="440187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spcBef>
                <a:spcPts val="1400"/>
              </a:spcBef>
            </a:pPr>
            <a:r>
              <a:rPr lang="en-US" dirty="0">
                <a:solidFill>
                  <a:schemeClr val="accent3">
                    <a:lumMod val="25000"/>
                  </a:schemeClr>
                </a:solidFill>
                <a:latin typeface="Abadi"/>
              </a:rPr>
              <a:t>Data collection methodology:</a:t>
            </a:r>
          </a:p>
          <a:p>
            <a:pPr marL="742950" lvl="1" indent="-285750">
              <a:lnSpc>
                <a:spcPct val="120000"/>
              </a:lnSpc>
              <a:spcBef>
                <a:spcPts val="1400"/>
              </a:spcBef>
              <a:buFont typeface="Wingdings" pitchFamily="2" charset="2"/>
              <a:buChar char="§"/>
            </a:pPr>
            <a:r>
              <a:rPr lang="en-US" dirty="0">
                <a:solidFill>
                  <a:schemeClr val="bg2">
                    <a:lumMod val="50000"/>
                  </a:schemeClr>
                </a:solidFill>
                <a:latin typeface="Abadi"/>
              </a:rPr>
              <a:t>Describe how data was collected </a:t>
            </a:r>
          </a:p>
          <a:p>
            <a:pPr>
              <a:lnSpc>
                <a:spcPct val="120000"/>
              </a:lnSpc>
              <a:spcBef>
                <a:spcPts val="1400"/>
              </a:spcBef>
            </a:pPr>
            <a:r>
              <a:rPr lang="en-US" dirty="0">
                <a:solidFill>
                  <a:schemeClr val="accent3">
                    <a:lumMod val="25000"/>
                  </a:schemeClr>
                </a:solidFill>
                <a:latin typeface="Abadi"/>
              </a:rPr>
              <a:t>Perform data wrangling</a:t>
            </a:r>
          </a:p>
          <a:p>
            <a:pPr marL="742950" lvl="1" indent="-285750">
              <a:lnSpc>
                <a:spcPct val="120000"/>
              </a:lnSpc>
              <a:spcBef>
                <a:spcPts val="1400"/>
              </a:spcBef>
              <a:buFont typeface="Wingdings" pitchFamily="2" charset="2"/>
              <a:buChar char="§"/>
            </a:pPr>
            <a:r>
              <a:rPr lang="en-US" dirty="0">
                <a:solidFill>
                  <a:schemeClr val="bg2">
                    <a:lumMod val="50000"/>
                  </a:schemeClr>
                </a:solidFill>
                <a:latin typeface="Abadi"/>
              </a:rPr>
              <a:t>Describe how data was processed</a:t>
            </a:r>
          </a:p>
          <a:p>
            <a:pPr>
              <a:lnSpc>
                <a:spcPct val="120000"/>
              </a:lnSpc>
              <a:spcBef>
                <a:spcPts val="1400"/>
              </a:spcBef>
            </a:pPr>
            <a:r>
              <a:rPr lang="en-US" dirty="0">
                <a:solidFill>
                  <a:schemeClr val="accent3">
                    <a:lumMod val="25000"/>
                  </a:schemeClr>
                </a:solidFill>
                <a:latin typeface="Abadi"/>
              </a:rPr>
              <a:t>Perform exploratory data analysis (EDA) using visualization and SQL</a:t>
            </a:r>
          </a:p>
          <a:p>
            <a:pPr>
              <a:lnSpc>
                <a:spcPct val="120000"/>
              </a:lnSpc>
              <a:spcBef>
                <a:spcPts val="1400"/>
              </a:spcBef>
            </a:pPr>
            <a:r>
              <a:rPr lang="en-US" dirty="0">
                <a:solidFill>
                  <a:schemeClr val="accent3">
                    <a:lumMod val="25000"/>
                  </a:schemeClr>
                </a:solidFill>
                <a:latin typeface="Abadi"/>
              </a:rPr>
              <a:t>Perform interactive visual analytics using Folium and </a:t>
            </a:r>
            <a:r>
              <a:rPr lang="en-US" dirty="0" err="1">
                <a:solidFill>
                  <a:schemeClr val="accent3">
                    <a:lumMod val="25000"/>
                  </a:schemeClr>
                </a:solidFill>
                <a:latin typeface="Abadi"/>
              </a:rPr>
              <a:t>Plotly</a:t>
            </a:r>
            <a:r>
              <a:rPr lang="en-US" dirty="0">
                <a:solidFill>
                  <a:schemeClr val="accent3">
                    <a:lumMod val="25000"/>
                  </a:schemeClr>
                </a:solidFill>
                <a:latin typeface="Abadi"/>
              </a:rPr>
              <a:t> Dash</a:t>
            </a:r>
          </a:p>
          <a:p>
            <a:pPr>
              <a:lnSpc>
                <a:spcPct val="120000"/>
              </a:lnSpc>
              <a:spcBef>
                <a:spcPts val="1400"/>
              </a:spcBef>
            </a:pPr>
            <a:r>
              <a:rPr lang="en-US" dirty="0">
                <a:solidFill>
                  <a:schemeClr val="accent3">
                    <a:lumMod val="25000"/>
                  </a:schemeClr>
                </a:solidFill>
                <a:latin typeface="Abadi"/>
              </a:rPr>
              <a:t>Perform predictive </a:t>
            </a:r>
            <a:r>
              <a:rPr lang="en-US" dirty="0">
                <a:solidFill>
                  <a:schemeClr val="bg1"/>
                </a:solidFill>
                <a:latin typeface="Abadi"/>
              </a:rPr>
              <a:t>analysis using classification models</a:t>
            </a:r>
          </a:p>
          <a:p>
            <a:pPr marL="742950" lvl="1" indent="-285750">
              <a:lnSpc>
                <a:spcPct val="120000"/>
              </a:lnSpc>
              <a:spcBef>
                <a:spcPts val="1400"/>
              </a:spcBef>
              <a:buFont typeface="Wingdings" pitchFamily="2" charset="2"/>
              <a:buChar char="§"/>
            </a:pPr>
            <a:r>
              <a:rPr lang="en-US" dirty="0">
                <a:solidFill>
                  <a:schemeClr val="bg1"/>
                </a:solidFill>
                <a:latin typeface="Abadi"/>
              </a:rPr>
              <a:t>How to build, tune, evaluate classification models</a:t>
            </a:r>
          </a:p>
        </p:txBody>
      </p:sp>
      <p:sp>
        <p:nvSpPr>
          <p:cNvPr id="6" name="Slide Number Placeholder 5">
            <a:extLst>
              <a:ext uri="{FF2B5EF4-FFF2-40B4-BE49-F238E27FC236}">
                <a16:creationId xmlns:a16="http://schemas.microsoft.com/office/drawing/2014/main" id="{241810B5-B53D-22CE-91B9-453EC13A5118}"/>
              </a:ext>
            </a:extLst>
          </p:cNvPr>
          <p:cNvSpPr>
            <a:spLocks noGrp="1"/>
          </p:cNvSpPr>
          <p:nvPr>
            <p:ph type="sldNum" sz="quarter" idx="12"/>
          </p:nvPr>
        </p:nvSpPr>
        <p:spPr/>
        <p:txBody>
          <a:bodyPr/>
          <a:lstStyle/>
          <a:p>
            <a:fld id="{A190C97C-0095-2443-AC12-FA4CBA4ACD4D}" type="slidenum">
              <a:rPr lang="en-US" smtClean="0"/>
              <a:t>6</a:t>
            </a:fld>
            <a:endParaRPr lang="en-US"/>
          </a:p>
        </p:txBody>
      </p:sp>
      <p:pic>
        <p:nvPicPr>
          <p:cNvPr id="3074" name="Picture 2" descr="Methodology - Free arrows icons">
            <a:extLst>
              <a:ext uri="{FF2B5EF4-FFF2-40B4-BE49-F238E27FC236}">
                <a16:creationId xmlns:a16="http://schemas.microsoft.com/office/drawing/2014/main" id="{3518F0FE-9197-FAD5-1EB8-726827174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3263" y="2345807"/>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134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4A5DDDB-E6EA-B333-DF45-13921301C61B}"/>
              </a:ext>
            </a:extLst>
          </p:cNvPr>
          <p:cNvSpPr/>
          <p:nvPr/>
        </p:nvSpPr>
        <p:spPr>
          <a:xfrm>
            <a:off x="641496" y="58479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highlight>
                  <a:srgbClr val="F2F2F2"/>
                </a:highlight>
                <a:latin typeface="Abadi"/>
              </a:rPr>
              <a:t>Data Collection</a:t>
            </a:r>
          </a:p>
        </p:txBody>
      </p:sp>
      <p:sp>
        <p:nvSpPr>
          <p:cNvPr id="5" name="Rounded Rectangle 4">
            <a:extLst>
              <a:ext uri="{FF2B5EF4-FFF2-40B4-BE49-F238E27FC236}">
                <a16:creationId xmlns:a16="http://schemas.microsoft.com/office/drawing/2014/main" id="{DAE4642C-0FE3-E81D-D436-3A3B20EF879B}"/>
              </a:ext>
            </a:extLst>
          </p:cNvPr>
          <p:cNvSpPr/>
          <p:nvPr/>
        </p:nvSpPr>
        <p:spPr>
          <a:xfrm>
            <a:off x="641497" y="1871330"/>
            <a:ext cx="10909005" cy="440187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data was collected using various methods;</a:t>
            </a:r>
          </a:p>
          <a:p>
            <a:pPr marL="285750" indent="-285750">
              <a:lnSpc>
                <a:spcPct val="100000"/>
              </a:lnSpc>
              <a:spcBef>
                <a:spcPts val="1400"/>
              </a:spcBef>
              <a:buFont typeface="Wingdings" pitchFamily="2" charset="2"/>
              <a:buChar char="§"/>
            </a:pPr>
            <a:r>
              <a:rPr lang="en-US" sz="1800" dirty="0">
                <a:solidFill>
                  <a:schemeClr val="accent3">
                    <a:lumMod val="25000"/>
                  </a:schemeClr>
                </a:solidFill>
                <a:latin typeface="Abadi" panose="020B0604020104020204" pitchFamily="34" charset="0"/>
              </a:rPr>
              <a:t>SpaceX launch data is taken from the SpaceX REST API. </a:t>
            </a:r>
          </a:p>
          <a:p>
            <a:pPr marL="285750" indent="-285750">
              <a:lnSpc>
                <a:spcPct val="100000"/>
              </a:lnSpc>
              <a:spcBef>
                <a:spcPts val="1400"/>
              </a:spcBef>
              <a:buFont typeface="Wingdings" pitchFamily="2" charset="2"/>
              <a:buChar char="§"/>
            </a:pPr>
            <a:r>
              <a:rPr lang="en-US" sz="1800" dirty="0">
                <a:solidFill>
                  <a:schemeClr val="accent3">
                    <a:lumMod val="25000"/>
                  </a:schemeClr>
                </a:solidFill>
                <a:latin typeface="Abadi" panose="020B0604020104020204" pitchFamily="34" charset="0"/>
              </a:rPr>
              <a:t>This API gives data about launches, additional information about the rocket used, payload delivered, launch specifications, landing specifications, and landing outcome.</a:t>
            </a:r>
            <a:r>
              <a:rPr lang="en-US" sz="1400" dirty="0">
                <a:solidFill>
                  <a:schemeClr val="accent3">
                    <a:lumMod val="25000"/>
                  </a:schemeClr>
                </a:solidFill>
                <a:latin typeface="Abadi" panose="020B0604020104020204" pitchFamily="34" charset="0"/>
              </a:rPr>
              <a:t> </a:t>
            </a:r>
          </a:p>
          <a:p>
            <a:pPr marL="285750" indent="-285750">
              <a:lnSpc>
                <a:spcPct val="100000"/>
              </a:lnSpc>
              <a:spcBef>
                <a:spcPts val="1400"/>
              </a:spcBef>
              <a:buFont typeface="Wingdings" pitchFamily="2" charset="2"/>
              <a:buChar char="§"/>
            </a:pPr>
            <a:r>
              <a:rPr lang="en-US" sz="1800" dirty="0">
                <a:solidFill>
                  <a:schemeClr val="accent3">
                    <a:lumMod val="25000"/>
                  </a:schemeClr>
                </a:solidFill>
                <a:latin typeface="Abadi" panose="020B0604020104020204" pitchFamily="34" charset="0"/>
              </a:rPr>
              <a:t>Another data source is Wikipedia. Falcon 9 Launch data is web scraping using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a:t>
            </a:r>
          </a:p>
          <a:p>
            <a:pPr marL="285750" indent="-285750">
              <a:lnSpc>
                <a:spcPct val="100000"/>
              </a:lnSpc>
              <a:spcBef>
                <a:spcPts val="1400"/>
              </a:spcBef>
              <a:buFont typeface="Wingdings" pitchFamily="2" charset="2"/>
              <a:buChar char="§"/>
            </a:pPr>
            <a:r>
              <a:rPr lang="en-US" sz="1800" dirty="0">
                <a:solidFill>
                  <a:schemeClr val="accent3">
                    <a:lumMod val="25000"/>
                  </a:schemeClr>
                </a:solidFill>
                <a:latin typeface="Abadi" panose="020B0604020104020204" pitchFamily="34" charset="0"/>
              </a:rPr>
              <a:t>The goal is to use the data to predict whether SpaceX will land successfully or not.</a:t>
            </a:r>
          </a:p>
          <a:p>
            <a:pPr marL="285750" indent="-285750">
              <a:lnSpc>
                <a:spcPct val="100000"/>
              </a:lnSpc>
              <a:spcBef>
                <a:spcPts val="1400"/>
              </a:spcBef>
              <a:buFont typeface="Wingdings" pitchFamily="2" charset="2"/>
              <a:buChar char="§"/>
            </a:pPr>
            <a:r>
              <a:rPr lang="en-US" sz="1800" dirty="0">
                <a:solidFill>
                  <a:schemeClr val="accent3">
                    <a:lumMod val="25000"/>
                  </a:schemeClr>
                </a:solidFill>
                <a:latin typeface="Abadi" panose="020B0604020104020204" pitchFamily="34" charset="0"/>
              </a:rPr>
              <a:t>We then cleaned the data, checked for missing values and fill in missing values where necessary.</a:t>
            </a:r>
            <a:endParaRPr lang="en-US" dirty="0">
              <a:solidFill>
                <a:schemeClr val="bg1"/>
              </a:solidFill>
              <a:latin typeface="Abadi"/>
            </a:endParaRPr>
          </a:p>
        </p:txBody>
      </p:sp>
      <p:sp>
        <p:nvSpPr>
          <p:cNvPr id="6" name="Slide Number Placeholder 5">
            <a:extLst>
              <a:ext uri="{FF2B5EF4-FFF2-40B4-BE49-F238E27FC236}">
                <a16:creationId xmlns:a16="http://schemas.microsoft.com/office/drawing/2014/main" id="{BBB16D44-2FB6-F531-B4AE-0F12238F090D}"/>
              </a:ext>
            </a:extLst>
          </p:cNvPr>
          <p:cNvSpPr>
            <a:spLocks noGrp="1"/>
          </p:cNvSpPr>
          <p:nvPr>
            <p:ph type="sldNum" sz="quarter" idx="12"/>
          </p:nvPr>
        </p:nvSpPr>
        <p:spPr/>
        <p:txBody>
          <a:bodyPr/>
          <a:lstStyle/>
          <a:p>
            <a:fld id="{A190C97C-0095-2443-AC12-FA4CBA4ACD4D}" type="slidenum">
              <a:rPr lang="en-US" smtClean="0"/>
              <a:t>7</a:t>
            </a:fld>
            <a:endParaRPr lang="en-US"/>
          </a:p>
        </p:txBody>
      </p:sp>
    </p:spTree>
    <p:extLst>
      <p:ext uri="{BB962C8B-B14F-4D97-AF65-F5344CB8AC3E}">
        <p14:creationId xmlns:p14="http://schemas.microsoft.com/office/powerpoint/2010/main" val="770247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4DF8FFB4-CC54-7A7A-8C46-8A4DD27C4AE1}"/>
              </a:ext>
            </a:extLst>
          </p:cNvPr>
          <p:cNvSpPr/>
          <p:nvPr/>
        </p:nvSpPr>
        <p:spPr>
          <a:xfrm>
            <a:off x="641496" y="58479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highlight>
                  <a:srgbClr val="F2F2F2"/>
                </a:highlight>
                <a:latin typeface="Abadi"/>
              </a:rPr>
              <a:t>Data Collection – SpaceX API</a:t>
            </a:r>
          </a:p>
        </p:txBody>
      </p:sp>
      <p:sp>
        <p:nvSpPr>
          <p:cNvPr id="5" name="Rounded Rectangle 4">
            <a:extLst>
              <a:ext uri="{FF2B5EF4-FFF2-40B4-BE49-F238E27FC236}">
                <a16:creationId xmlns:a16="http://schemas.microsoft.com/office/drawing/2014/main" id="{BAC3E4F2-0E48-4EAD-356B-7FA755983305}"/>
              </a:ext>
            </a:extLst>
          </p:cNvPr>
          <p:cNvSpPr/>
          <p:nvPr/>
        </p:nvSpPr>
        <p:spPr>
          <a:xfrm>
            <a:off x="573308" y="1444752"/>
            <a:ext cx="10909005" cy="482845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11" name="TextBox 10">
            <a:extLst>
              <a:ext uri="{FF2B5EF4-FFF2-40B4-BE49-F238E27FC236}">
                <a16:creationId xmlns:a16="http://schemas.microsoft.com/office/drawing/2014/main" id="{7706E717-587B-E6A4-A2A1-230BE37CADDA}"/>
              </a:ext>
            </a:extLst>
          </p:cNvPr>
          <p:cNvSpPr txBox="1"/>
          <p:nvPr/>
        </p:nvSpPr>
        <p:spPr>
          <a:xfrm>
            <a:off x="1045372" y="1817765"/>
            <a:ext cx="1340128" cy="646331"/>
          </a:xfrm>
          <a:prstGeom prst="rect">
            <a:avLst/>
          </a:prstGeom>
          <a:solidFill>
            <a:srgbClr val="F599F5"/>
          </a:solidFill>
        </p:spPr>
        <p:txBody>
          <a:bodyPr wrap="square" rtlCol="0">
            <a:spAutoFit/>
          </a:bodyPr>
          <a:lstStyle/>
          <a:p>
            <a:r>
              <a:rPr lang="en-US" dirty="0">
                <a:solidFill>
                  <a:schemeClr val="bg1"/>
                </a:solidFill>
              </a:rPr>
              <a:t>1- Response from API</a:t>
            </a:r>
          </a:p>
        </p:txBody>
      </p:sp>
      <p:cxnSp>
        <p:nvCxnSpPr>
          <p:cNvPr id="12" name="Straight Arrow Connector 11">
            <a:extLst>
              <a:ext uri="{FF2B5EF4-FFF2-40B4-BE49-F238E27FC236}">
                <a16:creationId xmlns:a16="http://schemas.microsoft.com/office/drawing/2014/main" id="{9750967B-BF76-9116-6ACB-21108C4415DA}"/>
              </a:ext>
            </a:extLst>
          </p:cNvPr>
          <p:cNvCxnSpPr/>
          <p:nvPr/>
        </p:nvCxnSpPr>
        <p:spPr>
          <a:xfrm>
            <a:off x="2424649" y="2089407"/>
            <a:ext cx="808074" cy="0"/>
          </a:xfrm>
          <a:prstGeom prst="straightConnector1">
            <a:avLst/>
          </a:prstGeom>
          <a:ln w="15875" cap="sq">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9D19567-08F3-D4E1-EBCE-0B71B16987B8}"/>
              </a:ext>
            </a:extLst>
          </p:cNvPr>
          <p:cNvSpPr txBox="1"/>
          <p:nvPr/>
        </p:nvSpPr>
        <p:spPr>
          <a:xfrm>
            <a:off x="3551050" y="1722048"/>
            <a:ext cx="1384502" cy="923330"/>
          </a:xfrm>
          <a:prstGeom prst="rect">
            <a:avLst/>
          </a:prstGeom>
          <a:solidFill>
            <a:srgbClr val="F599F5"/>
          </a:solidFill>
        </p:spPr>
        <p:txBody>
          <a:bodyPr wrap="square" rtlCol="0">
            <a:spAutoFit/>
          </a:bodyPr>
          <a:lstStyle/>
          <a:p>
            <a:r>
              <a:rPr lang="en-US" dirty="0">
                <a:solidFill>
                  <a:schemeClr val="bg1"/>
                </a:solidFill>
              </a:rPr>
              <a:t>2- Convert response to .</a:t>
            </a:r>
            <a:r>
              <a:rPr lang="en-US" dirty="0" err="1">
                <a:solidFill>
                  <a:schemeClr val="bg1"/>
                </a:solidFill>
              </a:rPr>
              <a:t>json</a:t>
            </a:r>
            <a:r>
              <a:rPr lang="en-US" dirty="0">
                <a:solidFill>
                  <a:schemeClr val="bg1"/>
                </a:solidFill>
              </a:rPr>
              <a:t> file</a:t>
            </a:r>
          </a:p>
        </p:txBody>
      </p:sp>
      <p:sp>
        <p:nvSpPr>
          <p:cNvPr id="15" name="TextBox 14">
            <a:extLst>
              <a:ext uri="{FF2B5EF4-FFF2-40B4-BE49-F238E27FC236}">
                <a16:creationId xmlns:a16="http://schemas.microsoft.com/office/drawing/2014/main" id="{EA78877E-7819-4020-FC79-69586B292A1A}"/>
              </a:ext>
            </a:extLst>
          </p:cNvPr>
          <p:cNvSpPr txBox="1"/>
          <p:nvPr/>
        </p:nvSpPr>
        <p:spPr>
          <a:xfrm>
            <a:off x="6356287" y="1761157"/>
            <a:ext cx="1627632" cy="1200329"/>
          </a:xfrm>
          <a:prstGeom prst="rect">
            <a:avLst/>
          </a:prstGeom>
          <a:solidFill>
            <a:srgbClr val="F599F5"/>
          </a:solidFill>
        </p:spPr>
        <p:txBody>
          <a:bodyPr wrap="square" rtlCol="0">
            <a:spAutoFit/>
          </a:bodyPr>
          <a:lstStyle/>
          <a:p>
            <a:r>
              <a:rPr lang="en-US" dirty="0">
                <a:solidFill>
                  <a:schemeClr val="bg1"/>
                </a:solidFill>
              </a:rPr>
              <a:t>3- Data cleaning and filling missing data</a:t>
            </a:r>
          </a:p>
        </p:txBody>
      </p:sp>
      <p:sp>
        <p:nvSpPr>
          <p:cNvPr id="17" name="TextBox 16">
            <a:extLst>
              <a:ext uri="{FF2B5EF4-FFF2-40B4-BE49-F238E27FC236}">
                <a16:creationId xmlns:a16="http://schemas.microsoft.com/office/drawing/2014/main" id="{A21FAB64-1814-F4A4-4506-3F48AB79BB21}"/>
              </a:ext>
            </a:extLst>
          </p:cNvPr>
          <p:cNvSpPr txBox="1"/>
          <p:nvPr/>
        </p:nvSpPr>
        <p:spPr>
          <a:xfrm>
            <a:off x="9326526" y="1792652"/>
            <a:ext cx="1627632" cy="923330"/>
          </a:xfrm>
          <a:prstGeom prst="rect">
            <a:avLst/>
          </a:prstGeom>
          <a:solidFill>
            <a:srgbClr val="F599F5"/>
          </a:solidFill>
        </p:spPr>
        <p:txBody>
          <a:bodyPr wrap="square" rtlCol="0">
            <a:spAutoFit/>
          </a:bodyPr>
          <a:lstStyle/>
          <a:p>
            <a:r>
              <a:rPr lang="en-US" dirty="0">
                <a:solidFill>
                  <a:schemeClr val="bg1"/>
                </a:solidFill>
              </a:rPr>
              <a:t>4- Create a data frame from dictionary</a:t>
            </a:r>
          </a:p>
        </p:txBody>
      </p:sp>
      <p:cxnSp>
        <p:nvCxnSpPr>
          <p:cNvPr id="18" name="Straight Arrow Connector 17">
            <a:extLst>
              <a:ext uri="{FF2B5EF4-FFF2-40B4-BE49-F238E27FC236}">
                <a16:creationId xmlns:a16="http://schemas.microsoft.com/office/drawing/2014/main" id="{C054D76B-C2C2-0A35-CD8C-5601E587D1D8}"/>
              </a:ext>
            </a:extLst>
          </p:cNvPr>
          <p:cNvCxnSpPr/>
          <p:nvPr/>
        </p:nvCxnSpPr>
        <p:spPr>
          <a:xfrm>
            <a:off x="5027641" y="2089407"/>
            <a:ext cx="808074" cy="0"/>
          </a:xfrm>
          <a:prstGeom prst="straightConnector1">
            <a:avLst/>
          </a:prstGeom>
          <a:ln w="15875" cap="sq">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FC49248-AA16-429A-7704-13BEB59EE5B9}"/>
              </a:ext>
            </a:extLst>
          </p:cNvPr>
          <p:cNvCxnSpPr/>
          <p:nvPr/>
        </p:nvCxnSpPr>
        <p:spPr>
          <a:xfrm>
            <a:off x="8202948" y="2116605"/>
            <a:ext cx="808074" cy="0"/>
          </a:xfrm>
          <a:prstGeom prst="straightConnector1">
            <a:avLst/>
          </a:prstGeom>
          <a:ln w="15875" cap="sq">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1" name="Picture 20" descr="Graphical user interface, text, application&#10;&#10;Description automatically generated">
            <a:extLst>
              <a:ext uri="{FF2B5EF4-FFF2-40B4-BE49-F238E27FC236}">
                <a16:creationId xmlns:a16="http://schemas.microsoft.com/office/drawing/2014/main" id="{FC8C24F0-ECCE-95B5-5657-4B5D074F159E}"/>
              </a:ext>
            </a:extLst>
          </p:cNvPr>
          <p:cNvPicPr>
            <a:picLocks noChangeAspect="1"/>
          </p:cNvPicPr>
          <p:nvPr/>
        </p:nvPicPr>
        <p:blipFill>
          <a:blip r:embed="rId2"/>
          <a:stretch>
            <a:fillRect/>
          </a:stretch>
        </p:blipFill>
        <p:spPr>
          <a:xfrm>
            <a:off x="1435854" y="3118763"/>
            <a:ext cx="6767094" cy="1193800"/>
          </a:xfrm>
          <a:prstGeom prst="rect">
            <a:avLst/>
          </a:prstGeom>
        </p:spPr>
      </p:pic>
      <p:pic>
        <p:nvPicPr>
          <p:cNvPr id="23" name="Picture 22" descr="Graphical user interface, text&#10;&#10;Description automatically generated">
            <a:extLst>
              <a:ext uri="{FF2B5EF4-FFF2-40B4-BE49-F238E27FC236}">
                <a16:creationId xmlns:a16="http://schemas.microsoft.com/office/drawing/2014/main" id="{8A8BC579-B0AB-A1EE-5835-A95E1E132898}"/>
              </a:ext>
            </a:extLst>
          </p:cNvPr>
          <p:cNvPicPr>
            <a:picLocks noChangeAspect="1"/>
          </p:cNvPicPr>
          <p:nvPr/>
        </p:nvPicPr>
        <p:blipFill>
          <a:blip r:embed="rId3"/>
          <a:stretch>
            <a:fillRect/>
          </a:stretch>
        </p:blipFill>
        <p:spPr>
          <a:xfrm>
            <a:off x="1436280" y="4469841"/>
            <a:ext cx="7772400" cy="1110342"/>
          </a:xfrm>
          <a:prstGeom prst="rect">
            <a:avLst/>
          </a:prstGeom>
        </p:spPr>
      </p:pic>
      <p:sp>
        <p:nvSpPr>
          <p:cNvPr id="24" name="Oval 23">
            <a:extLst>
              <a:ext uri="{FF2B5EF4-FFF2-40B4-BE49-F238E27FC236}">
                <a16:creationId xmlns:a16="http://schemas.microsoft.com/office/drawing/2014/main" id="{7515EC0B-4A17-51C2-FB1A-31C066168BEE}"/>
              </a:ext>
            </a:extLst>
          </p:cNvPr>
          <p:cNvSpPr/>
          <p:nvPr/>
        </p:nvSpPr>
        <p:spPr>
          <a:xfrm>
            <a:off x="666765" y="3172152"/>
            <a:ext cx="596346" cy="558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5" name="Oval 24">
            <a:extLst>
              <a:ext uri="{FF2B5EF4-FFF2-40B4-BE49-F238E27FC236}">
                <a16:creationId xmlns:a16="http://schemas.microsoft.com/office/drawing/2014/main" id="{6EEE8761-4C73-9FE4-F24A-CE0C1384B312}"/>
              </a:ext>
            </a:extLst>
          </p:cNvPr>
          <p:cNvSpPr/>
          <p:nvPr/>
        </p:nvSpPr>
        <p:spPr>
          <a:xfrm>
            <a:off x="704669" y="4358001"/>
            <a:ext cx="596346" cy="558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6" name="Slide Number Placeholder 25">
            <a:extLst>
              <a:ext uri="{FF2B5EF4-FFF2-40B4-BE49-F238E27FC236}">
                <a16:creationId xmlns:a16="http://schemas.microsoft.com/office/drawing/2014/main" id="{EA12CCAF-877A-F474-B95B-41D38FC53675}"/>
              </a:ext>
            </a:extLst>
          </p:cNvPr>
          <p:cNvSpPr>
            <a:spLocks noGrp="1"/>
          </p:cNvSpPr>
          <p:nvPr>
            <p:ph type="sldNum" sz="quarter" idx="12"/>
          </p:nvPr>
        </p:nvSpPr>
        <p:spPr/>
        <p:txBody>
          <a:bodyPr/>
          <a:lstStyle/>
          <a:p>
            <a:fld id="{A190C97C-0095-2443-AC12-FA4CBA4ACD4D}" type="slidenum">
              <a:rPr lang="en-US" smtClean="0"/>
              <a:t>8</a:t>
            </a:fld>
            <a:endParaRPr lang="en-US"/>
          </a:p>
        </p:txBody>
      </p:sp>
      <p:sp>
        <p:nvSpPr>
          <p:cNvPr id="3" name="TextBox 2">
            <a:extLst>
              <a:ext uri="{FF2B5EF4-FFF2-40B4-BE49-F238E27FC236}">
                <a16:creationId xmlns:a16="http://schemas.microsoft.com/office/drawing/2014/main" id="{27902848-F63E-1768-E623-302881F5DCFB}"/>
              </a:ext>
            </a:extLst>
          </p:cNvPr>
          <p:cNvSpPr txBox="1"/>
          <p:nvPr/>
        </p:nvSpPr>
        <p:spPr>
          <a:xfrm>
            <a:off x="1237645" y="5759660"/>
            <a:ext cx="6103088" cy="369332"/>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hlinkClick r:id="rId4"/>
              </a:rPr>
              <a:t>Link</a:t>
            </a:r>
            <a:endParaRPr lang="en-US" dirty="0"/>
          </a:p>
        </p:txBody>
      </p:sp>
    </p:spTree>
    <p:extLst>
      <p:ext uri="{BB962C8B-B14F-4D97-AF65-F5344CB8AC3E}">
        <p14:creationId xmlns:p14="http://schemas.microsoft.com/office/powerpoint/2010/main" val="1536812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BC53142-84A7-794B-09DD-0CE1E6872509}"/>
              </a:ext>
            </a:extLst>
          </p:cNvPr>
          <p:cNvSpPr/>
          <p:nvPr/>
        </p:nvSpPr>
        <p:spPr>
          <a:xfrm>
            <a:off x="641496" y="584791"/>
            <a:ext cx="10909005" cy="6804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highlight>
                  <a:srgbClr val="F2F2F2"/>
                </a:highlight>
                <a:latin typeface="Abadi"/>
              </a:rPr>
              <a:t>Data Collection – SpaceX API</a:t>
            </a:r>
          </a:p>
        </p:txBody>
      </p:sp>
      <p:sp>
        <p:nvSpPr>
          <p:cNvPr id="6" name="Rounded Rectangle 5">
            <a:extLst>
              <a:ext uri="{FF2B5EF4-FFF2-40B4-BE49-F238E27FC236}">
                <a16:creationId xmlns:a16="http://schemas.microsoft.com/office/drawing/2014/main" id="{1CB42BA6-89F1-4BEA-2AF4-39187F398840}"/>
              </a:ext>
            </a:extLst>
          </p:cNvPr>
          <p:cNvSpPr/>
          <p:nvPr/>
        </p:nvSpPr>
        <p:spPr>
          <a:xfrm>
            <a:off x="573308" y="1444752"/>
            <a:ext cx="10909005" cy="482845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7" name="TextBox 6">
            <a:extLst>
              <a:ext uri="{FF2B5EF4-FFF2-40B4-BE49-F238E27FC236}">
                <a16:creationId xmlns:a16="http://schemas.microsoft.com/office/drawing/2014/main" id="{FE7F7626-A150-66E6-0472-A43EC9E0BEDD}"/>
              </a:ext>
            </a:extLst>
          </p:cNvPr>
          <p:cNvSpPr txBox="1"/>
          <p:nvPr/>
        </p:nvSpPr>
        <p:spPr>
          <a:xfrm>
            <a:off x="1045372" y="1817765"/>
            <a:ext cx="1340128" cy="646331"/>
          </a:xfrm>
          <a:prstGeom prst="rect">
            <a:avLst/>
          </a:prstGeom>
          <a:solidFill>
            <a:srgbClr val="F599F5"/>
          </a:solidFill>
        </p:spPr>
        <p:txBody>
          <a:bodyPr wrap="square" rtlCol="0">
            <a:spAutoFit/>
          </a:bodyPr>
          <a:lstStyle/>
          <a:p>
            <a:r>
              <a:rPr lang="en-US" dirty="0">
                <a:solidFill>
                  <a:schemeClr val="bg1"/>
                </a:solidFill>
              </a:rPr>
              <a:t>1- Response from API</a:t>
            </a:r>
          </a:p>
        </p:txBody>
      </p:sp>
      <p:cxnSp>
        <p:nvCxnSpPr>
          <p:cNvPr id="8" name="Straight Arrow Connector 7">
            <a:extLst>
              <a:ext uri="{FF2B5EF4-FFF2-40B4-BE49-F238E27FC236}">
                <a16:creationId xmlns:a16="http://schemas.microsoft.com/office/drawing/2014/main" id="{413AFFA0-E71E-C363-1800-F4A55A429F0C}"/>
              </a:ext>
            </a:extLst>
          </p:cNvPr>
          <p:cNvCxnSpPr/>
          <p:nvPr/>
        </p:nvCxnSpPr>
        <p:spPr>
          <a:xfrm>
            <a:off x="2424649" y="2089407"/>
            <a:ext cx="808074" cy="0"/>
          </a:xfrm>
          <a:prstGeom prst="straightConnector1">
            <a:avLst/>
          </a:prstGeom>
          <a:ln w="15875" cap="sq">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66149D8-0BA7-7A3C-BA49-27CD5CCB3DF3}"/>
              </a:ext>
            </a:extLst>
          </p:cNvPr>
          <p:cNvSpPr txBox="1"/>
          <p:nvPr/>
        </p:nvSpPr>
        <p:spPr>
          <a:xfrm>
            <a:off x="3551050" y="1722048"/>
            <a:ext cx="1384502" cy="923330"/>
          </a:xfrm>
          <a:prstGeom prst="rect">
            <a:avLst/>
          </a:prstGeom>
          <a:solidFill>
            <a:srgbClr val="F599F5"/>
          </a:solidFill>
        </p:spPr>
        <p:txBody>
          <a:bodyPr wrap="square" rtlCol="0">
            <a:spAutoFit/>
          </a:bodyPr>
          <a:lstStyle/>
          <a:p>
            <a:r>
              <a:rPr lang="en-US" dirty="0">
                <a:solidFill>
                  <a:schemeClr val="bg1"/>
                </a:solidFill>
              </a:rPr>
              <a:t>2- Convert response to .</a:t>
            </a:r>
            <a:r>
              <a:rPr lang="en-US" dirty="0" err="1">
                <a:solidFill>
                  <a:schemeClr val="bg1"/>
                </a:solidFill>
              </a:rPr>
              <a:t>json</a:t>
            </a:r>
            <a:r>
              <a:rPr lang="en-US" dirty="0">
                <a:solidFill>
                  <a:schemeClr val="bg1"/>
                </a:solidFill>
              </a:rPr>
              <a:t> file</a:t>
            </a:r>
          </a:p>
        </p:txBody>
      </p:sp>
      <p:sp>
        <p:nvSpPr>
          <p:cNvPr id="10" name="TextBox 9">
            <a:extLst>
              <a:ext uri="{FF2B5EF4-FFF2-40B4-BE49-F238E27FC236}">
                <a16:creationId xmlns:a16="http://schemas.microsoft.com/office/drawing/2014/main" id="{65E41412-0441-D06E-D651-6261AFB05CD2}"/>
              </a:ext>
            </a:extLst>
          </p:cNvPr>
          <p:cNvSpPr txBox="1"/>
          <p:nvPr/>
        </p:nvSpPr>
        <p:spPr>
          <a:xfrm>
            <a:off x="6356287" y="1761157"/>
            <a:ext cx="1627632" cy="1200329"/>
          </a:xfrm>
          <a:prstGeom prst="rect">
            <a:avLst/>
          </a:prstGeom>
          <a:solidFill>
            <a:srgbClr val="F599F5"/>
          </a:solidFill>
        </p:spPr>
        <p:txBody>
          <a:bodyPr wrap="square" rtlCol="0">
            <a:spAutoFit/>
          </a:bodyPr>
          <a:lstStyle/>
          <a:p>
            <a:r>
              <a:rPr lang="en-US" dirty="0">
                <a:solidFill>
                  <a:schemeClr val="bg1"/>
                </a:solidFill>
              </a:rPr>
              <a:t>3- Data cleaning and filling missing data</a:t>
            </a:r>
          </a:p>
        </p:txBody>
      </p:sp>
      <p:sp>
        <p:nvSpPr>
          <p:cNvPr id="11" name="TextBox 10">
            <a:extLst>
              <a:ext uri="{FF2B5EF4-FFF2-40B4-BE49-F238E27FC236}">
                <a16:creationId xmlns:a16="http://schemas.microsoft.com/office/drawing/2014/main" id="{03F43733-7FFD-A1A5-5895-A05508B78067}"/>
              </a:ext>
            </a:extLst>
          </p:cNvPr>
          <p:cNvSpPr txBox="1"/>
          <p:nvPr/>
        </p:nvSpPr>
        <p:spPr>
          <a:xfrm>
            <a:off x="9326526" y="1792652"/>
            <a:ext cx="1627632" cy="923330"/>
          </a:xfrm>
          <a:prstGeom prst="rect">
            <a:avLst/>
          </a:prstGeom>
          <a:solidFill>
            <a:srgbClr val="F599F5"/>
          </a:solidFill>
        </p:spPr>
        <p:txBody>
          <a:bodyPr wrap="square" rtlCol="0">
            <a:spAutoFit/>
          </a:bodyPr>
          <a:lstStyle/>
          <a:p>
            <a:r>
              <a:rPr lang="en-US" dirty="0">
                <a:solidFill>
                  <a:schemeClr val="bg1"/>
                </a:solidFill>
              </a:rPr>
              <a:t>4- Create a data frame from dictionary</a:t>
            </a:r>
          </a:p>
        </p:txBody>
      </p:sp>
      <p:cxnSp>
        <p:nvCxnSpPr>
          <p:cNvPr id="12" name="Straight Arrow Connector 11">
            <a:extLst>
              <a:ext uri="{FF2B5EF4-FFF2-40B4-BE49-F238E27FC236}">
                <a16:creationId xmlns:a16="http://schemas.microsoft.com/office/drawing/2014/main" id="{E079A8E4-72BD-FD20-7E01-1BAEB963E3A2}"/>
              </a:ext>
            </a:extLst>
          </p:cNvPr>
          <p:cNvCxnSpPr/>
          <p:nvPr/>
        </p:nvCxnSpPr>
        <p:spPr>
          <a:xfrm>
            <a:off x="5027641" y="2089407"/>
            <a:ext cx="808074" cy="0"/>
          </a:xfrm>
          <a:prstGeom prst="straightConnector1">
            <a:avLst/>
          </a:prstGeom>
          <a:ln w="15875" cap="sq">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7654A46-7B5C-7BCE-220D-8C73622AE4CD}"/>
              </a:ext>
            </a:extLst>
          </p:cNvPr>
          <p:cNvCxnSpPr/>
          <p:nvPr/>
        </p:nvCxnSpPr>
        <p:spPr>
          <a:xfrm>
            <a:off x="8202948" y="2116605"/>
            <a:ext cx="808074" cy="0"/>
          </a:xfrm>
          <a:prstGeom prst="straightConnector1">
            <a:avLst/>
          </a:prstGeom>
          <a:ln w="15875" cap="sq">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91BBD33-6BFA-E691-5099-A75C3147ADFB}"/>
              </a:ext>
            </a:extLst>
          </p:cNvPr>
          <p:cNvSpPr/>
          <p:nvPr/>
        </p:nvSpPr>
        <p:spPr>
          <a:xfrm>
            <a:off x="818006" y="3534628"/>
            <a:ext cx="596346" cy="558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Oval 16">
            <a:extLst>
              <a:ext uri="{FF2B5EF4-FFF2-40B4-BE49-F238E27FC236}">
                <a16:creationId xmlns:a16="http://schemas.microsoft.com/office/drawing/2014/main" id="{A2699ACD-A5F9-FDD6-8A2E-797DFD47A94B}"/>
              </a:ext>
            </a:extLst>
          </p:cNvPr>
          <p:cNvSpPr/>
          <p:nvPr/>
        </p:nvSpPr>
        <p:spPr>
          <a:xfrm>
            <a:off x="832259" y="5328817"/>
            <a:ext cx="596346" cy="5588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19" name="Picture 18" descr="Text&#10;&#10;Description automatically generated">
            <a:extLst>
              <a:ext uri="{FF2B5EF4-FFF2-40B4-BE49-F238E27FC236}">
                <a16:creationId xmlns:a16="http://schemas.microsoft.com/office/drawing/2014/main" id="{20458DCA-CAD3-B1B4-943E-949AB2D16AF1}"/>
              </a:ext>
            </a:extLst>
          </p:cNvPr>
          <p:cNvPicPr>
            <a:picLocks noChangeAspect="1"/>
          </p:cNvPicPr>
          <p:nvPr/>
        </p:nvPicPr>
        <p:blipFill>
          <a:blip r:embed="rId2"/>
          <a:stretch>
            <a:fillRect/>
          </a:stretch>
        </p:blipFill>
        <p:spPr>
          <a:xfrm>
            <a:off x="1659049" y="2665187"/>
            <a:ext cx="7772400" cy="2346682"/>
          </a:xfrm>
          <a:prstGeom prst="rect">
            <a:avLst/>
          </a:prstGeom>
        </p:spPr>
      </p:pic>
      <p:pic>
        <p:nvPicPr>
          <p:cNvPr id="21" name="Picture 20" descr="Graphical user interface, text, application, chat or text message&#10;&#10;Description automatically generated">
            <a:extLst>
              <a:ext uri="{FF2B5EF4-FFF2-40B4-BE49-F238E27FC236}">
                <a16:creationId xmlns:a16="http://schemas.microsoft.com/office/drawing/2014/main" id="{7A7DF3DC-F7FC-C9A0-88E7-ACDE6BB69DC7}"/>
              </a:ext>
            </a:extLst>
          </p:cNvPr>
          <p:cNvPicPr>
            <a:picLocks noChangeAspect="1"/>
          </p:cNvPicPr>
          <p:nvPr/>
        </p:nvPicPr>
        <p:blipFill>
          <a:blip r:embed="rId3"/>
          <a:stretch>
            <a:fillRect/>
          </a:stretch>
        </p:blipFill>
        <p:spPr>
          <a:xfrm>
            <a:off x="1816850" y="5328817"/>
            <a:ext cx="4406900" cy="711200"/>
          </a:xfrm>
          <a:prstGeom prst="rect">
            <a:avLst/>
          </a:prstGeom>
        </p:spPr>
      </p:pic>
      <p:sp>
        <p:nvSpPr>
          <p:cNvPr id="22" name="Slide Number Placeholder 21">
            <a:extLst>
              <a:ext uri="{FF2B5EF4-FFF2-40B4-BE49-F238E27FC236}">
                <a16:creationId xmlns:a16="http://schemas.microsoft.com/office/drawing/2014/main" id="{533D583A-51FF-F260-46AC-5F5B74701341}"/>
              </a:ext>
            </a:extLst>
          </p:cNvPr>
          <p:cNvSpPr>
            <a:spLocks noGrp="1"/>
          </p:cNvSpPr>
          <p:nvPr>
            <p:ph type="sldNum" sz="quarter" idx="12"/>
          </p:nvPr>
        </p:nvSpPr>
        <p:spPr/>
        <p:txBody>
          <a:bodyPr/>
          <a:lstStyle/>
          <a:p>
            <a:fld id="{A190C97C-0095-2443-AC12-FA4CBA4ACD4D}" type="slidenum">
              <a:rPr lang="en-US" smtClean="0"/>
              <a:t>9</a:t>
            </a:fld>
            <a:endParaRPr lang="en-US"/>
          </a:p>
        </p:txBody>
      </p:sp>
    </p:spTree>
    <p:extLst>
      <p:ext uri="{BB962C8B-B14F-4D97-AF65-F5344CB8AC3E}">
        <p14:creationId xmlns:p14="http://schemas.microsoft.com/office/powerpoint/2010/main" val="130204342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17740</TotalTime>
  <Words>2209</Words>
  <Application>Microsoft Macintosh PowerPoint</Application>
  <PresentationFormat>Widescreen</PresentationFormat>
  <Paragraphs>411</Paragraphs>
  <Slides>50</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50</vt:i4>
      </vt:variant>
    </vt:vector>
  </HeadingPairs>
  <TitlesOfParts>
    <vt:vector size="58" baseType="lpstr">
      <vt:lpstr>Abadi</vt:lpstr>
      <vt:lpstr>Arial</vt:lpstr>
      <vt:lpstr>Calibri</vt:lpstr>
      <vt:lpstr>Calibri Light</vt:lpstr>
      <vt:lpstr>IBM Plex Mono SemiBold</vt:lpstr>
      <vt:lpstr>Wingdings</vt:lpstr>
      <vt:lpstr>Custom Design</vt:lpstr>
      <vt:lpstr>Office Theme</vt:lpstr>
      <vt:lpstr>IBM Data Science Capstone SpaceX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Sena Donmez Kaya</cp:lastModifiedBy>
  <cp:revision>250</cp:revision>
  <dcterms:created xsi:type="dcterms:W3CDTF">2021-04-29T18:58:34Z</dcterms:created>
  <dcterms:modified xsi:type="dcterms:W3CDTF">2022-11-26T07:57:08Z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